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 id="2147483684" r:id="rId2"/>
    <p:sldMasterId id="2147483697" r:id="rId3"/>
  </p:sldMasterIdLst>
  <p:notesMasterIdLst>
    <p:notesMasterId r:id="rId37"/>
  </p:notesMasterIdLst>
  <p:handoutMasterIdLst>
    <p:handoutMasterId r:id="rId38"/>
  </p:handoutMasterIdLst>
  <p:sldIdLst>
    <p:sldId id="474" r:id="rId4"/>
    <p:sldId id="449" r:id="rId5"/>
    <p:sldId id="411" r:id="rId6"/>
    <p:sldId id="457" r:id="rId7"/>
    <p:sldId id="460" r:id="rId8"/>
    <p:sldId id="493" r:id="rId9"/>
    <p:sldId id="461" r:id="rId10"/>
    <p:sldId id="459" r:id="rId11"/>
    <p:sldId id="447" r:id="rId12"/>
    <p:sldId id="488" r:id="rId13"/>
    <p:sldId id="462" r:id="rId14"/>
    <p:sldId id="485" r:id="rId15"/>
    <p:sldId id="453" r:id="rId16"/>
    <p:sldId id="475" r:id="rId17"/>
    <p:sldId id="476" r:id="rId18"/>
    <p:sldId id="477" r:id="rId19"/>
    <p:sldId id="478" r:id="rId20"/>
    <p:sldId id="445" r:id="rId21"/>
    <p:sldId id="479" r:id="rId22"/>
    <p:sldId id="490" r:id="rId23"/>
    <p:sldId id="480" r:id="rId24"/>
    <p:sldId id="482" r:id="rId25"/>
    <p:sldId id="435" r:id="rId26"/>
    <p:sldId id="472" r:id="rId27"/>
    <p:sldId id="491" r:id="rId28"/>
    <p:sldId id="412" r:id="rId29"/>
    <p:sldId id="473" r:id="rId30"/>
    <p:sldId id="468" r:id="rId31"/>
    <p:sldId id="483" r:id="rId32"/>
    <p:sldId id="494" r:id="rId33"/>
    <p:sldId id="396" r:id="rId34"/>
    <p:sldId id="484" r:id="rId35"/>
    <p:sldId id="486" r:id="rId36"/>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dy Adams" initials="WA" lastIdx="5" clrIdx="0"/>
  <p:cmAuthor id="1" name="Joe Bowles" initials="J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849"/>
    <a:srgbClr val="D00000"/>
    <a:srgbClr val="0000CC"/>
    <a:srgbClr val="007A37"/>
    <a:srgbClr val="B9D9EB"/>
    <a:srgbClr val="F3F3F3"/>
    <a:srgbClr val="01426A"/>
    <a:srgbClr val="0E7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023" autoAdjust="0"/>
    <p:restoredTop sz="70747" autoAdjust="0"/>
  </p:normalViewPr>
  <p:slideViewPr>
    <p:cSldViewPr>
      <p:cViewPr varScale="1">
        <p:scale>
          <a:sx n="81" d="100"/>
          <a:sy n="81" d="100"/>
        </p:scale>
        <p:origin x="326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240" y="-77"/>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F4F32648-AF33-456A-A649-44EEB7DDB551}" type="datetimeFigureOut">
              <a:rPr lang="en-NZ" smtClean="0"/>
              <a:t>26/09/2019</a:t>
            </a:fld>
            <a:endParaRPr lang="en-NZ" dirty="0"/>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714D0C4E-6714-4AE4-AD03-80264D930A5B}" type="slidenum">
              <a:rPr lang="en-NZ" smtClean="0"/>
              <a:t>‹#›</a:t>
            </a:fld>
            <a:endParaRPr lang="en-NZ" dirty="0"/>
          </a:p>
        </p:txBody>
      </p:sp>
    </p:spTree>
    <p:extLst>
      <p:ext uri="{BB962C8B-B14F-4D97-AF65-F5344CB8AC3E}">
        <p14:creationId xmlns:p14="http://schemas.microsoft.com/office/powerpoint/2010/main" val="2986203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9CDCBC22-84DB-49FB-BE57-41AB0494AB5A}" type="datetimeFigureOut">
              <a:rPr lang="en-NZ" smtClean="0"/>
              <a:t>26/09/2019</a:t>
            </a:fld>
            <a:endParaRPr lang="en-NZ"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3160C7E5-40FF-4A8E-9BFC-DB99C8F1C167}" type="slidenum">
              <a:rPr lang="en-NZ" smtClean="0"/>
              <a:t>‹#›</a:t>
            </a:fld>
            <a:endParaRPr lang="en-NZ" dirty="0"/>
          </a:p>
        </p:txBody>
      </p:sp>
    </p:spTree>
    <p:extLst>
      <p:ext uri="{BB962C8B-B14F-4D97-AF65-F5344CB8AC3E}">
        <p14:creationId xmlns:p14="http://schemas.microsoft.com/office/powerpoint/2010/main" val="392771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immigration.govt.nz/nzetatoolki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file:///\\wd.govt.nz\dfs\personal\homedrive\wni5\kellyj5\Desktop\Carrier%20Training\www.immigration.govt.nz\nzet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file:///C:\Users\AdamsW\AppData\Local\OpenText\OTEdit\EC_MAKO\c90884788\mailto_NZETA.information@mbie.govt%20(1).nz"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Welcome and introduction</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Welcome audience to the session and introduce yourself.</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From 1 October 2019, some international visitors and transit passengers must have an NZeTA (New Zealand Electronic Travel Authority) before travelling to New Zealand.</a:t>
            </a:r>
          </a:p>
          <a:p>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60C7E5-40FF-4A8E-9BFC-DB99C8F1C167}" type="slidenum">
              <a:rPr lang="en-NZ" smtClean="0"/>
              <a:t>1</a:t>
            </a:fld>
            <a:endParaRPr lang="en-NZ" dirty="0"/>
          </a:p>
        </p:txBody>
      </p:sp>
    </p:spTree>
    <p:extLst>
      <p:ext uri="{BB962C8B-B14F-4D97-AF65-F5344CB8AC3E}">
        <p14:creationId xmlns:p14="http://schemas.microsoft.com/office/powerpoint/2010/main" val="220539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dirty="0" smtClean="0">
                <a:solidFill>
                  <a:srgbClr val="323849"/>
                </a:solidFill>
              </a:rPr>
              <a:t>Who does not need an NZeTA?</a:t>
            </a:r>
          </a:p>
          <a:p>
            <a:r>
              <a:rPr lang="en-NZ" sz="2000" dirty="0" smtClean="0"/>
              <a:t>You do not need an NZeTA if you:</a:t>
            </a:r>
          </a:p>
          <a:p>
            <a:endParaRPr lang="en-NZ" sz="2000" dirty="0" smtClean="0"/>
          </a:p>
          <a:p>
            <a:pPr marL="342900" indent="-342900">
              <a:buFont typeface="Arial" panose="020B0604020202020204" pitchFamily="34" charset="0"/>
              <a:buChar char="•"/>
            </a:pPr>
            <a:r>
              <a:rPr lang="en-NZ" sz="2000" dirty="0" smtClean="0"/>
              <a:t>are a New Zealand citizen travelling on:</a:t>
            </a:r>
          </a:p>
          <a:p>
            <a:pPr marL="342900" indent="-342900">
              <a:buFont typeface="Arial" panose="020B0604020202020204" pitchFamily="34" charset="0"/>
              <a:buChar char="•"/>
            </a:pPr>
            <a:endParaRPr lang="en-NZ" sz="2000" dirty="0" smtClean="0"/>
          </a:p>
          <a:p>
            <a:pPr marL="800100" lvl="1" indent="-342900">
              <a:buFont typeface="Arial" panose="020B0604020202020204" pitchFamily="34" charset="0"/>
              <a:buChar char="•"/>
            </a:pPr>
            <a:r>
              <a:rPr lang="en-NZ" sz="2000" dirty="0" smtClean="0"/>
              <a:t>a New Zealand passport, or</a:t>
            </a:r>
          </a:p>
          <a:p>
            <a:pPr marL="800100" lvl="1" indent="-342900">
              <a:buFont typeface="Arial" panose="020B0604020202020204" pitchFamily="34" charset="0"/>
              <a:buChar char="•"/>
            </a:pPr>
            <a:endParaRPr lang="en-NZ" sz="2000" dirty="0" smtClean="0"/>
          </a:p>
          <a:p>
            <a:pPr marL="800100" lvl="1" indent="-342900">
              <a:buFont typeface="Arial" panose="020B0604020202020204" pitchFamily="34" charset="0"/>
              <a:buChar char="•"/>
            </a:pPr>
            <a:r>
              <a:rPr lang="en-NZ" sz="2000" dirty="0" smtClean="0"/>
              <a:t>a foreign passport that has a New Zealand citizen endorsement</a:t>
            </a:r>
          </a:p>
          <a:p>
            <a:pPr marL="800100" lvl="1" indent="-342900">
              <a:buFont typeface="Arial" panose="020B0604020202020204" pitchFamily="34" charset="0"/>
              <a:buChar char="•"/>
            </a:pPr>
            <a:endParaRPr lang="en-NZ" sz="2000" dirty="0" smtClean="0"/>
          </a:p>
          <a:p>
            <a:pPr marL="342900" indent="-342900">
              <a:buFont typeface="Arial" panose="020B0604020202020204" pitchFamily="34" charset="0"/>
              <a:buChar char="•"/>
            </a:pPr>
            <a:r>
              <a:rPr lang="en-NZ" sz="2000" dirty="0" smtClean="0"/>
              <a:t>are an Australian citizen travelling on an Australian passport (including an endorsement indicating Australian citizenship (e.g. Australian declaratory visa).</a:t>
            </a:r>
          </a:p>
          <a:p>
            <a:pPr marL="342900" indent="-342900">
              <a:buFont typeface="Arial" panose="020B0604020202020204" pitchFamily="34" charset="0"/>
              <a:buChar char="•"/>
            </a:pPr>
            <a:endParaRPr lang="en-NZ" sz="2000" dirty="0" smtClean="0"/>
          </a:p>
          <a:p>
            <a:pPr marL="342900" indent="-342900">
              <a:buFont typeface="Arial" panose="020B0604020202020204" pitchFamily="34" charset="0"/>
              <a:buChar char="•"/>
            </a:pPr>
            <a:r>
              <a:rPr lang="en-NZ" sz="2000" dirty="0" smtClean="0"/>
              <a:t>hold a valid visa for New Zealand — including a Permanent Resident Visa</a:t>
            </a:r>
          </a:p>
          <a:p>
            <a:endParaRPr lang="en-NZ" dirty="0" smtClean="0"/>
          </a:p>
          <a:p>
            <a:r>
              <a:rPr lang="en-NZ" dirty="0" smtClean="0"/>
              <a:t>Then they are eligible to travel to NZ without a visa or NZeTA.</a:t>
            </a:r>
          </a:p>
          <a:p>
            <a:endParaRPr lang="en-NZ" dirty="0" smtClean="0"/>
          </a:p>
          <a:p>
            <a:r>
              <a:rPr lang="en-NZ" b="1" i="0" dirty="0" smtClean="0"/>
              <a:t>All other passport holders must show evidence of a visa or an NZeTA.</a:t>
            </a:r>
          </a:p>
          <a:p>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10</a:t>
            </a:fld>
            <a:endParaRPr lang="en-NZ" altLang="en-US" dirty="0">
              <a:solidFill>
                <a:prstClr val="black"/>
              </a:solidFill>
            </a:endParaRPr>
          </a:p>
        </p:txBody>
      </p:sp>
    </p:spTree>
    <p:extLst>
      <p:ext uri="{BB962C8B-B14F-4D97-AF65-F5344CB8AC3E}">
        <p14:creationId xmlns:p14="http://schemas.microsoft.com/office/powerpoint/2010/main" val="66986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How have we communicated with travellers?</a:t>
            </a:r>
          </a:p>
          <a:p>
            <a:r>
              <a:rPr lang="en-NZ" sz="1200" kern="1200" dirty="0" smtClean="0">
                <a:solidFill>
                  <a:schemeClr val="tx1"/>
                </a:solidFill>
                <a:effectLst/>
                <a:latin typeface="+mn-lt"/>
                <a:ea typeface="+mn-ea"/>
                <a:cs typeface="+mn-cs"/>
              </a:rPr>
              <a:t>A global marketing campaign has been raising awareness of the NZeTA and how it affects New Zealand’s borders. </a:t>
            </a:r>
          </a:p>
          <a:p>
            <a:r>
              <a:rPr lang="en-NZ" sz="1200" kern="1200" dirty="0" smtClean="0">
                <a:solidFill>
                  <a:schemeClr val="tx1"/>
                </a:solidFill>
                <a:effectLst/>
                <a:latin typeface="+mn-lt"/>
                <a:ea typeface="+mn-ea"/>
                <a:cs typeface="+mn-cs"/>
              </a:rPr>
              <a:t>The campaign kicked off in May, allowing five months to ensure travellers, markets and carriers are well-educated about the NZeTA and what they need to do. </a:t>
            </a:r>
          </a:p>
          <a:p>
            <a:endParaRPr lang="en-NZ" sz="1200" kern="1200" dirty="0" smtClean="0">
              <a:solidFill>
                <a:schemeClr val="tx1"/>
              </a:solidFill>
              <a:effectLst/>
              <a:latin typeface="+mn-lt"/>
              <a:ea typeface="+mn-ea"/>
              <a:cs typeface="+mn-cs"/>
            </a:endParaRPr>
          </a:p>
          <a:p>
            <a:pPr marL="0" indent="0">
              <a:buNone/>
            </a:pPr>
            <a:r>
              <a:rPr lang="en-NZ" sz="1200" dirty="0" smtClean="0">
                <a:solidFill>
                  <a:prstClr val="black"/>
                </a:solidFill>
              </a:rPr>
              <a:t>Our activity will reach all of the 60 visa waiver countries, through a mix of paid and unpaid channels. </a:t>
            </a:r>
          </a:p>
          <a:p>
            <a:pPr marL="0" indent="0">
              <a:buNone/>
            </a:pPr>
            <a:endParaRPr lang="en-NZ" sz="1200" dirty="0" smtClean="0">
              <a:solidFill>
                <a:prstClr val="black"/>
              </a:solidFill>
            </a:endParaRPr>
          </a:p>
          <a:p>
            <a:pPr marL="0" indent="0">
              <a:buNone/>
            </a:pPr>
            <a:r>
              <a:rPr lang="en-NZ" sz="1200" dirty="0" smtClean="0">
                <a:solidFill>
                  <a:prstClr val="black"/>
                </a:solidFill>
              </a:rPr>
              <a:t>The </a:t>
            </a:r>
            <a:r>
              <a:rPr lang="en-NZ" sz="1200" b="1" dirty="0" smtClean="0">
                <a:solidFill>
                  <a:prstClr val="black"/>
                </a:solidFill>
              </a:rPr>
              <a:t>top 20 countries</a:t>
            </a:r>
            <a:r>
              <a:rPr lang="en-NZ" sz="1200" dirty="0" smtClean="0">
                <a:solidFill>
                  <a:prstClr val="black"/>
                </a:solidFill>
              </a:rPr>
              <a:t>, which </a:t>
            </a:r>
            <a:r>
              <a:rPr lang="en-NZ" sz="1200" b="1" dirty="0" smtClean="0">
                <a:solidFill>
                  <a:prstClr val="black"/>
                </a:solidFill>
              </a:rPr>
              <a:t>account for 93% of visitors </a:t>
            </a:r>
            <a:r>
              <a:rPr lang="en-NZ" sz="1200" dirty="0" smtClean="0">
                <a:solidFill>
                  <a:prstClr val="black"/>
                </a:solidFill>
              </a:rPr>
              <a:t>will be targeted with paid marketing activity, with a focus on cost-effective digital marketing. The top 20 countries, and the remaining 7% of travellers, will also be reached via unpaid communications channels including: </a:t>
            </a:r>
          </a:p>
          <a:p>
            <a:pPr marL="171450" indent="-171450">
              <a:buFont typeface="Arial" panose="020B0604020202020204" pitchFamily="34" charset="0"/>
              <a:buChar char="•"/>
            </a:pPr>
            <a:r>
              <a:rPr lang="en-NZ" sz="1200" dirty="0" smtClean="0">
                <a:solidFill>
                  <a:prstClr val="black"/>
                </a:solidFill>
              </a:rPr>
              <a:t>Print </a:t>
            </a:r>
          </a:p>
          <a:p>
            <a:pPr marL="171450" indent="-171450">
              <a:buFont typeface="Arial" panose="020B0604020202020204" pitchFamily="34" charset="0"/>
              <a:buChar char="•"/>
            </a:pPr>
            <a:r>
              <a:rPr lang="en-NZ" sz="1200" dirty="0" smtClean="0">
                <a:solidFill>
                  <a:prstClr val="black"/>
                </a:solidFill>
              </a:rPr>
              <a:t>Billboards</a:t>
            </a:r>
          </a:p>
          <a:p>
            <a:pPr marL="171450" indent="-171450">
              <a:buFont typeface="Arial" panose="020B0604020202020204" pitchFamily="34" charset="0"/>
              <a:buChar char="•"/>
            </a:pPr>
            <a:r>
              <a:rPr lang="en-NZ" sz="1200" dirty="0" smtClean="0">
                <a:solidFill>
                  <a:prstClr val="black"/>
                </a:solidFill>
              </a:rPr>
              <a:t>Online (display)</a:t>
            </a:r>
          </a:p>
          <a:p>
            <a:pPr marL="171450" indent="-171450">
              <a:buFont typeface="Arial" panose="020B0604020202020204" pitchFamily="34" charset="0"/>
              <a:buChar char="•"/>
            </a:pPr>
            <a:r>
              <a:rPr lang="en-NZ" sz="1200" dirty="0" smtClean="0">
                <a:solidFill>
                  <a:prstClr val="black"/>
                </a:solidFill>
              </a:rPr>
              <a:t>Video</a:t>
            </a:r>
          </a:p>
          <a:p>
            <a:pPr marL="171450" indent="-171450">
              <a:buFont typeface="Arial" panose="020B0604020202020204" pitchFamily="34" charset="0"/>
              <a:buChar char="•"/>
            </a:pPr>
            <a:r>
              <a:rPr lang="en-NZ" sz="1200" dirty="0" smtClean="0">
                <a:solidFill>
                  <a:prstClr val="black"/>
                </a:solidFill>
              </a:rPr>
              <a:t>Google Search Results</a:t>
            </a:r>
            <a:endParaRPr lang="en-NZ" sz="1100" dirty="0" smtClean="0">
              <a:solidFill>
                <a:prstClr val="black"/>
              </a:solidFill>
            </a:endParaRPr>
          </a:p>
          <a:p>
            <a:pPr marL="0" indent="0">
              <a:buNone/>
            </a:pPr>
            <a:endParaRPr lang="en-NZ" sz="1200" dirty="0" smtClean="0">
              <a:solidFill>
                <a:prstClr val="black"/>
              </a:solidFill>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11</a:t>
            </a:fld>
            <a:endParaRPr lang="en-NZ" altLang="en-US" dirty="0">
              <a:solidFill>
                <a:prstClr val="black"/>
              </a:solidFill>
            </a:endParaRPr>
          </a:p>
        </p:txBody>
      </p:sp>
    </p:spTree>
    <p:extLst>
      <p:ext uri="{BB962C8B-B14F-4D97-AF65-F5344CB8AC3E}">
        <p14:creationId xmlns:p14="http://schemas.microsoft.com/office/powerpoint/2010/main" val="251149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Communications Toolkit</a:t>
            </a:r>
          </a:p>
          <a:p>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solidFill>
                  <a:prstClr val="black"/>
                </a:solidFill>
              </a:rPr>
              <a:t>This has been designed to ensure that the tourism industry have the information and assets they need can communicate to their customers at the same time that we are running our global marketing campaign for travellers.</a:t>
            </a:r>
          </a:p>
          <a:p>
            <a:pPr eaLnBrk="1" hangingPunct="1">
              <a:spcBef>
                <a:spcPct val="0"/>
              </a:spcBef>
            </a:pPr>
            <a:endParaRPr lang="en-NZ" baseline="0" dirty="0" smtClean="0"/>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Information sheet for travellers</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Information sheet for industry</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Communications guidelines</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Website and email content</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Print magazine advert</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Emails have been sent out to stakeholders including travel and tourism industry stakeholders, travel agents, government stakeholders and travellers.</a:t>
            </a:r>
          </a:p>
          <a:p>
            <a:pPr eaLnBrk="1" hangingPunct="1">
              <a:spcBef>
                <a:spcPct val="0"/>
              </a:spcBef>
            </a:pPr>
            <a:endParaRPr lang="en-NZ" altLang="en-US" sz="1200" kern="1200" dirty="0" smtClean="0">
              <a:solidFill>
                <a:schemeClr val="tx1"/>
              </a:solidFill>
              <a:effectLst/>
              <a:latin typeface="+mn-lt"/>
              <a:ea typeface="+mn-ea"/>
              <a:cs typeface="+mn-cs"/>
            </a:endParaRPr>
          </a:p>
          <a:p>
            <a:pPr eaLnBrk="1" hangingPunct="1">
              <a:spcBef>
                <a:spcPct val="0"/>
              </a:spcBef>
            </a:pPr>
            <a:r>
              <a:rPr lang="en-NZ" dirty="0" smtClean="0"/>
              <a:t>The information in the Communication toolkit is designed to help organisations in the tourism industry communicate to their customers about the NZeTA</a:t>
            </a:r>
            <a:r>
              <a:rPr lang="en-NZ" baseline="0" dirty="0" smtClean="0"/>
              <a:t> including an information sheet for travellers in 11 languages.</a:t>
            </a:r>
            <a:endParaRPr lang="en-NZ" altLang="en-US" dirty="0" smtClean="0"/>
          </a:p>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12</a:t>
            </a:fld>
            <a:endParaRPr lang="en-NZ" altLang="en-US" dirty="0">
              <a:solidFill>
                <a:prstClr val="black"/>
              </a:solidFill>
            </a:endParaRPr>
          </a:p>
        </p:txBody>
      </p:sp>
    </p:spTree>
    <p:extLst>
      <p:ext uri="{BB962C8B-B14F-4D97-AF65-F5344CB8AC3E}">
        <p14:creationId xmlns:p14="http://schemas.microsoft.com/office/powerpoint/2010/main" val="1852736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13</a:t>
            </a:fld>
            <a:endParaRPr lang="en-NZ" altLang="en-US" dirty="0">
              <a:solidFill>
                <a:prstClr val="black"/>
              </a:solidFill>
            </a:endParaRPr>
          </a:p>
        </p:txBody>
      </p:sp>
    </p:spTree>
    <p:extLst>
      <p:ext uri="{BB962C8B-B14F-4D97-AF65-F5344CB8AC3E}">
        <p14:creationId xmlns:p14="http://schemas.microsoft.com/office/powerpoint/2010/main" val="11679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What you need to do to support travellers</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INZ is preparing to enforce the requirement for travellers to hold either a Visa, an ETA, or an NZ/AU passport at check-in, from 1 October 2019</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Carriers must continue to follow APP instructions </a:t>
            </a:r>
            <a:endParaRPr lang="en-NZ" dirty="0" smtClean="0"/>
          </a:p>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14</a:t>
            </a:fld>
            <a:endParaRPr lang="en-NZ" altLang="en-US" dirty="0">
              <a:solidFill>
                <a:prstClr val="black"/>
              </a:solidFill>
            </a:endParaRPr>
          </a:p>
        </p:txBody>
      </p:sp>
    </p:spTree>
    <p:extLst>
      <p:ext uri="{BB962C8B-B14F-4D97-AF65-F5344CB8AC3E}">
        <p14:creationId xmlns:p14="http://schemas.microsoft.com/office/powerpoint/2010/main" val="950926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What is not changing?</a:t>
            </a:r>
          </a:p>
          <a:p>
            <a:r>
              <a:rPr lang="en-NZ" sz="1200" kern="1200" dirty="0" smtClean="0">
                <a:solidFill>
                  <a:schemeClr val="tx1"/>
                </a:solidFill>
                <a:effectLst/>
                <a:latin typeface="+mn-lt"/>
                <a:ea typeface="+mn-ea"/>
                <a:cs typeface="+mn-cs"/>
              </a:rPr>
              <a:t>Obligations for operating APP</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Airlines are required to follow the APP instructions for boarding – exactly as they do today – and this is the primary obligation.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t>Airlines should perform troubleshooting steps contained later in this pack before contacting Immigration Border Operations (IBO) if they need any assistance</a:t>
            </a:r>
            <a:r>
              <a:rPr lang="en-NZ" sz="1200" baseline="0" dirty="0" smtClean="0"/>
              <a:t> </a:t>
            </a:r>
            <a:r>
              <a:rPr lang="en-NZ" sz="1200" kern="1200" dirty="0" smtClean="0">
                <a:solidFill>
                  <a:schemeClr val="tx1"/>
                </a:solidFill>
                <a:effectLst/>
                <a:latin typeface="+mn-lt"/>
                <a:ea typeface="+mn-ea"/>
                <a:cs typeface="+mn-cs"/>
              </a:rPr>
              <a:t>- as they do today.  IBO will have additional staff available to help manage requests for manual processing/intervention.</a:t>
            </a:r>
            <a:endParaRPr lang="en-NZ" dirty="0" smtClean="0"/>
          </a:p>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15</a:t>
            </a:fld>
            <a:endParaRPr lang="en-NZ" altLang="en-US" dirty="0">
              <a:solidFill>
                <a:prstClr val="black"/>
              </a:solidFill>
            </a:endParaRPr>
          </a:p>
        </p:txBody>
      </p:sp>
    </p:spTree>
    <p:extLst>
      <p:ext uri="{BB962C8B-B14F-4D97-AF65-F5344CB8AC3E}">
        <p14:creationId xmlns:p14="http://schemas.microsoft.com/office/powerpoint/2010/main" val="288206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What is changing? </a:t>
            </a:r>
          </a:p>
          <a:p>
            <a:r>
              <a:rPr lang="en-NZ" sz="1200" kern="1200" dirty="0" smtClean="0">
                <a:solidFill>
                  <a:schemeClr val="tx1"/>
                </a:solidFill>
                <a:effectLst/>
                <a:latin typeface="+mn-lt"/>
                <a:ea typeface="+mn-ea"/>
                <a:cs typeface="+mn-cs"/>
              </a:rPr>
              <a:t>New APP Response Code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Carriers must continue to follow APP instructions - however, there is an additional response code available, that carriers must use, to better triage ETA-specific issues at check-in.</a:t>
            </a:r>
          </a:p>
          <a:p>
            <a:r>
              <a:rPr lang="en-NZ" sz="1200" kern="1200" dirty="0" smtClean="0">
                <a:solidFill>
                  <a:schemeClr val="tx1"/>
                </a:solidFill>
                <a:effectLst/>
                <a:latin typeface="+mn-lt"/>
                <a:ea typeface="+mn-ea"/>
                <a:cs typeface="+mn-cs"/>
              </a:rPr>
              <a:t>This will clearly indicate the scenario where the passenger is being prevented from boarding, because they do not hold an NZeTA.</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Message code: 8525</a:t>
            </a:r>
          </a:p>
          <a:p>
            <a:r>
              <a:rPr lang="en-NZ" sz="1200" kern="1200" dirty="0" smtClean="0">
                <a:solidFill>
                  <a:schemeClr val="tx1"/>
                </a:solidFill>
                <a:effectLst/>
                <a:latin typeface="+mn-lt"/>
                <a:ea typeface="+mn-ea"/>
                <a:cs typeface="+mn-cs"/>
              </a:rPr>
              <a:t>Brief description: NZ ETA NOT FOUND</a:t>
            </a:r>
          </a:p>
          <a:p>
            <a:r>
              <a:rPr lang="en-NZ" sz="1200" kern="1200" dirty="0" smtClean="0">
                <a:solidFill>
                  <a:schemeClr val="tx1"/>
                </a:solidFill>
                <a:effectLst/>
                <a:latin typeface="+mn-lt"/>
                <a:ea typeface="+mn-ea"/>
                <a:cs typeface="+mn-cs"/>
              </a:rPr>
              <a:t>Description: Do not Board needs NZ ETA</a:t>
            </a:r>
          </a:p>
          <a:p>
            <a:r>
              <a:rPr lang="en-NZ" sz="1200" kern="1200" dirty="0" smtClean="0">
                <a:solidFill>
                  <a:schemeClr val="tx1"/>
                </a:solidFill>
                <a:effectLst/>
                <a:latin typeface="+mn-lt"/>
                <a:ea typeface="+mn-ea"/>
                <a:cs typeface="+mn-cs"/>
              </a:rPr>
              <a:t>Action required by airline: Do not allow the passenger to board.</a:t>
            </a:r>
          </a:p>
          <a:p>
            <a:r>
              <a:rPr lang="en-NZ" sz="1200" kern="1200" dirty="0" smtClean="0">
                <a:solidFill>
                  <a:schemeClr val="tx1"/>
                </a:solidFill>
                <a:effectLst/>
                <a:latin typeface="+mn-lt"/>
                <a:ea typeface="+mn-ea"/>
                <a:cs typeface="+mn-cs"/>
              </a:rPr>
              <a:t>Notes: Advise traveller to immediately request ETA</a:t>
            </a:r>
          </a:p>
          <a:p>
            <a:r>
              <a:rPr lang="en-NZ" sz="1200" kern="1200" dirty="0" smtClean="0">
                <a:solidFill>
                  <a:schemeClr val="tx1"/>
                </a:solidFill>
                <a:effectLst/>
                <a:latin typeface="+mn-lt"/>
                <a:ea typeface="+mn-ea"/>
                <a:cs typeface="+mn-cs"/>
              </a:rPr>
              <a:t>MR sent to NZ: Denied Movement Record</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In this case you need to assist the traveller to resolve the scenario (i.e., providing first-level support to request the ETA urgently, and retry the check-in) – prior to contacting INZ.  There is an</a:t>
            </a:r>
            <a:r>
              <a:rPr lang="en-NZ" sz="1200" kern="1200" baseline="0" dirty="0" smtClean="0">
                <a:solidFill>
                  <a:schemeClr val="tx1"/>
                </a:solidFill>
                <a:effectLst/>
                <a:latin typeface="+mn-lt"/>
                <a:ea typeface="+mn-ea"/>
                <a:cs typeface="+mn-cs"/>
              </a:rPr>
              <a:t> Information sheet </a:t>
            </a:r>
            <a:r>
              <a:rPr lang="en-NZ" sz="1200" kern="1200" dirty="0" smtClean="0">
                <a:solidFill>
                  <a:schemeClr val="tx1"/>
                </a:solidFill>
                <a:effectLst/>
                <a:latin typeface="+mn-lt"/>
                <a:ea typeface="+mn-ea"/>
                <a:cs typeface="+mn-cs"/>
              </a:rPr>
              <a:t>available in </a:t>
            </a:r>
            <a:r>
              <a:rPr lang="en-NZ" sz="1200" kern="1200" baseline="0" dirty="0" smtClean="0">
                <a:solidFill>
                  <a:schemeClr val="tx1"/>
                </a:solidFill>
                <a:effectLst/>
                <a:latin typeface="+mn-lt"/>
                <a:ea typeface="+mn-ea"/>
                <a:cs typeface="+mn-cs"/>
              </a:rPr>
              <a:t>to guide travellers through the request process. </a:t>
            </a:r>
            <a:r>
              <a:rPr lang="en-NZ" sz="1200" kern="1200" dirty="0" smtClean="0">
                <a:solidFill>
                  <a:schemeClr val="tx1"/>
                </a:solidFill>
                <a:effectLst/>
                <a:latin typeface="+mn-lt"/>
                <a:ea typeface="+mn-ea"/>
                <a:cs typeface="+mn-cs"/>
              </a:rPr>
              <a:t>We will go into more details in the scenarios</a:t>
            </a:r>
            <a:r>
              <a:rPr lang="en-NZ" sz="1200" kern="1200" baseline="0" dirty="0" smtClean="0">
                <a:solidFill>
                  <a:schemeClr val="tx1"/>
                </a:solidFill>
                <a:effectLst/>
                <a:latin typeface="+mn-lt"/>
                <a:ea typeface="+mn-ea"/>
                <a:cs typeface="+mn-cs"/>
              </a:rPr>
              <a:t> later in the session.</a:t>
            </a:r>
            <a:endParaRPr lang="en-NZ" dirty="0" smtClean="0"/>
          </a:p>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16</a:t>
            </a:fld>
            <a:endParaRPr lang="en-NZ" altLang="en-US" dirty="0">
              <a:solidFill>
                <a:prstClr val="black"/>
              </a:solidFill>
            </a:endParaRPr>
          </a:p>
        </p:txBody>
      </p:sp>
    </p:spTree>
    <p:extLst>
      <p:ext uri="{BB962C8B-B14F-4D97-AF65-F5344CB8AC3E}">
        <p14:creationId xmlns:p14="http://schemas.microsoft.com/office/powerpoint/2010/main" val="1357153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smtClean="0"/>
              <a:t>What support will be in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t>Airlines should continue to contact Immigration Border Operations (IBO), for assistance to resolve APP issues (including NZeTA-related issues)</a:t>
            </a:r>
            <a:r>
              <a:rPr lang="en-NZ" sz="1200" baseline="0" dirty="0" smtClean="0"/>
              <a:t> as they do today – current process.</a:t>
            </a:r>
            <a:r>
              <a:rPr lang="en-NZ" sz="1200" dirty="0" smtClean="0"/>
              <a:t> Immigration New Zealand has recruited</a:t>
            </a:r>
            <a:r>
              <a:rPr lang="en-NZ" sz="1200" baseline="0" dirty="0" smtClean="0"/>
              <a:t> and trained</a:t>
            </a:r>
            <a:r>
              <a:rPr lang="en-NZ" sz="1200" dirty="0" smtClean="0"/>
              <a:t> additional resources in IBO to help with APP-related contact from airlines. </a:t>
            </a:r>
          </a:p>
          <a:p>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t>There will also be a pack available with resources for check in staff. This will include hand-out information to assist check in staff to help travellers request an NZeTA if they try check in without one</a:t>
            </a:r>
            <a:r>
              <a:rPr lang="en-NZ" sz="1200" baseline="0" dirty="0" smtClean="0"/>
              <a:t> (</a:t>
            </a:r>
            <a:r>
              <a:rPr lang="en-NZ" sz="1200" kern="1200" dirty="0" smtClean="0">
                <a:solidFill>
                  <a:schemeClr val="tx1"/>
                </a:solidFill>
                <a:effectLst/>
                <a:latin typeface="+mn-lt"/>
                <a:ea typeface="+mn-ea"/>
                <a:cs typeface="+mn-cs"/>
              </a:rPr>
              <a:t>e.g. a brochure</a:t>
            </a:r>
            <a:r>
              <a:rPr lang="en-NZ" sz="1200" kern="1200" baseline="0" dirty="0" smtClean="0">
                <a:solidFill>
                  <a:schemeClr val="tx1"/>
                </a:solidFill>
                <a:effectLst/>
                <a:latin typeface="+mn-lt"/>
                <a:ea typeface="+mn-ea"/>
                <a:cs typeface="+mn-cs"/>
              </a:rPr>
              <a:t> to explain how to request an NZeTA – this will be in English and 10 languages).</a:t>
            </a:r>
          </a:p>
          <a:p>
            <a:pPr marL="0" indent="0">
              <a:buNone/>
            </a:pPr>
            <a:endParaRPr lang="en-NZ" sz="1200" dirty="0" smtClean="0">
              <a:solidFill>
                <a:prstClr val="black"/>
              </a:solidFill>
            </a:endParaRPr>
          </a:p>
          <a:p>
            <a:pPr marL="0" indent="0">
              <a:buNone/>
            </a:pPr>
            <a:r>
              <a:rPr lang="en-NZ" sz="1200" dirty="0" smtClean="0">
                <a:solidFill>
                  <a:prstClr val="black"/>
                </a:solidFill>
              </a:rPr>
              <a:t>The 10 languages have been selected based on the volume of visitors to New Zealand who speak these languages. </a:t>
            </a:r>
          </a:p>
          <a:p>
            <a:pPr marL="285750" indent="-285750">
              <a:buFont typeface="Arial" panose="020B0604020202020204" pitchFamily="34" charset="0"/>
              <a:buChar char="•"/>
            </a:pPr>
            <a:r>
              <a:rPr lang="en-NZ" dirty="0" smtClean="0">
                <a:solidFill>
                  <a:prstClr val="black"/>
                </a:solidFill>
              </a:rPr>
              <a:t>Arabic</a:t>
            </a:r>
          </a:p>
          <a:p>
            <a:pPr marL="285750" indent="-285750">
              <a:buFont typeface="Arial" panose="020B0604020202020204" pitchFamily="34" charset="0"/>
              <a:buChar char="•"/>
            </a:pPr>
            <a:r>
              <a:rPr lang="en-NZ" dirty="0" smtClean="0">
                <a:solidFill>
                  <a:prstClr val="black"/>
                </a:solidFill>
              </a:rPr>
              <a:t>Chinese (traditional)</a:t>
            </a:r>
          </a:p>
          <a:p>
            <a:pPr marL="285750" indent="-285750">
              <a:buFont typeface="Arial" panose="020B0604020202020204" pitchFamily="34" charset="0"/>
              <a:buChar char="•"/>
            </a:pPr>
            <a:r>
              <a:rPr lang="en-NZ" dirty="0" smtClean="0">
                <a:solidFill>
                  <a:prstClr val="black"/>
                </a:solidFill>
              </a:rPr>
              <a:t>Chinese (simplified)</a:t>
            </a:r>
          </a:p>
          <a:p>
            <a:pPr marL="285750" indent="-285750">
              <a:buFont typeface="Arial" panose="020B0604020202020204" pitchFamily="34" charset="0"/>
              <a:buChar char="•"/>
            </a:pPr>
            <a:r>
              <a:rPr lang="en-NZ" dirty="0" smtClean="0">
                <a:solidFill>
                  <a:prstClr val="black"/>
                </a:solidFill>
              </a:rPr>
              <a:t>French</a:t>
            </a:r>
          </a:p>
          <a:p>
            <a:pPr marL="285750" indent="-285750">
              <a:buFont typeface="Arial" panose="020B0604020202020204" pitchFamily="34" charset="0"/>
              <a:buChar char="•"/>
            </a:pPr>
            <a:r>
              <a:rPr lang="en-NZ" dirty="0" smtClean="0">
                <a:solidFill>
                  <a:prstClr val="black"/>
                </a:solidFill>
              </a:rPr>
              <a:t>German </a:t>
            </a:r>
          </a:p>
          <a:p>
            <a:pPr marL="285750" indent="-285750">
              <a:buFont typeface="Arial" panose="020B0604020202020204" pitchFamily="34" charset="0"/>
              <a:buChar char="•"/>
            </a:pPr>
            <a:r>
              <a:rPr lang="en-NZ" dirty="0" smtClean="0">
                <a:solidFill>
                  <a:prstClr val="black"/>
                </a:solidFill>
              </a:rPr>
              <a:t>Italian</a:t>
            </a:r>
          </a:p>
          <a:p>
            <a:pPr marL="285750" indent="-285750">
              <a:buFont typeface="Arial" panose="020B0604020202020204" pitchFamily="34" charset="0"/>
              <a:buChar char="•"/>
            </a:pPr>
            <a:r>
              <a:rPr lang="en-NZ" dirty="0" smtClean="0">
                <a:solidFill>
                  <a:prstClr val="black"/>
                </a:solidFill>
              </a:rPr>
              <a:t>Japanese</a:t>
            </a:r>
          </a:p>
          <a:p>
            <a:pPr marL="285750" indent="-285750">
              <a:buFont typeface="Arial" panose="020B0604020202020204" pitchFamily="34" charset="0"/>
              <a:buChar char="•"/>
            </a:pPr>
            <a:r>
              <a:rPr lang="en-NZ" dirty="0" smtClean="0">
                <a:solidFill>
                  <a:prstClr val="black"/>
                </a:solidFill>
              </a:rPr>
              <a:t>Korean</a:t>
            </a:r>
          </a:p>
          <a:p>
            <a:pPr marL="285750" indent="-285750">
              <a:buFont typeface="Arial" panose="020B0604020202020204" pitchFamily="34" charset="0"/>
              <a:buChar char="•"/>
            </a:pPr>
            <a:r>
              <a:rPr lang="en-NZ" dirty="0" smtClean="0">
                <a:solidFill>
                  <a:prstClr val="black"/>
                </a:solidFill>
              </a:rPr>
              <a:t>Brazilian Portuguese</a:t>
            </a:r>
          </a:p>
          <a:p>
            <a:pPr marL="285750" indent="-285750">
              <a:buFont typeface="Arial" panose="020B0604020202020204" pitchFamily="34" charset="0"/>
              <a:buChar char="•"/>
            </a:pPr>
            <a:r>
              <a:rPr lang="en-NZ" dirty="0" smtClean="0">
                <a:solidFill>
                  <a:prstClr val="black"/>
                </a:solidFill>
              </a:rPr>
              <a:t>Latin American Spanish</a:t>
            </a:r>
          </a:p>
          <a:p>
            <a:pPr marL="0" indent="0">
              <a:buNone/>
            </a:pPr>
            <a:endParaRPr lang="en-NZ" sz="12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t>The</a:t>
            </a:r>
            <a:r>
              <a:rPr lang="en-NZ" sz="1200" baseline="0" dirty="0" smtClean="0"/>
              <a:t> pack </a:t>
            </a:r>
            <a:r>
              <a:rPr lang="en-NZ" sz="1200" dirty="0" smtClean="0"/>
              <a:t>may also include resources</a:t>
            </a:r>
            <a:r>
              <a:rPr lang="en-NZ" sz="1200" baseline="0" dirty="0" smtClean="0"/>
              <a:t> to allow check in staff to help </a:t>
            </a:r>
            <a:r>
              <a:rPr lang="en-NZ" sz="1200" dirty="0" smtClean="0"/>
              <a:t>troubleshoot and triage issues as well as escalations</a:t>
            </a:r>
            <a:r>
              <a:rPr lang="en-NZ" sz="1200" baseline="0" dirty="0" smtClean="0"/>
              <a:t> if travellers try to check in without an NZeTA.</a:t>
            </a:r>
            <a:endParaRPr lang="en-NZ" sz="1200" dirty="0" smtClean="0"/>
          </a:p>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17</a:t>
            </a:fld>
            <a:endParaRPr lang="en-NZ" altLang="en-US" dirty="0">
              <a:solidFill>
                <a:prstClr val="black"/>
              </a:solidFill>
            </a:endParaRPr>
          </a:p>
        </p:txBody>
      </p:sp>
    </p:spTree>
    <p:extLst>
      <p:ext uri="{BB962C8B-B14F-4D97-AF65-F5344CB8AC3E}">
        <p14:creationId xmlns:p14="http://schemas.microsoft.com/office/powerpoint/2010/main" val="1167555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NZeTA Scenarios:</a:t>
            </a:r>
          </a:p>
          <a:p>
            <a:r>
              <a:rPr lang="en-NZ" sz="1200" kern="1200" dirty="0" smtClean="0">
                <a:solidFill>
                  <a:schemeClr val="tx1"/>
                </a:solidFill>
                <a:effectLst/>
                <a:latin typeface="+mn-lt"/>
                <a:ea typeface="+mn-ea"/>
                <a:cs typeface="+mn-cs"/>
              </a:rPr>
              <a:t>The following scenarios are designed so that check in staff are able to confidently support travellers in the following:</a:t>
            </a:r>
          </a:p>
          <a:p>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identify which travellers do not hold an NZeTA or those who have been refused an NZeTA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smtClean="0">
                <a:solidFill>
                  <a:schemeClr val="tx1"/>
                </a:solidFill>
                <a:effectLst/>
                <a:latin typeface="+mn-lt"/>
                <a:ea typeface="+mn-ea"/>
                <a:cs typeface="+mn-cs"/>
              </a:rPr>
              <a:t>recognise when to escalate a request to Border Operations on behalf of the traveller</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how to quickly refer travellers to request an NZeTA. </a:t>
            </a:r>
          </a:p>
          <a:p>
            <a:pPr marL="171450" lvl="0" indent="-171450">
              <a:buFont typeface="Arial" panose="020B0604020202020204" pitchFamily="34" charset="0"/>
              <a:buChar char="•"/>
            </a:pPr>
            <a:endParaRPr lang="en-NZ"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NZ" sz="1200" kern="1200" dirty="0" smtClean="0">
                <a:solidFill>
                  <a:schemeClr val="tx1"/>
                </a:solidFill>
                <a:effectLst/>
                <a:latin typeface="+mn-lt"/>
                <a:ea typeface="+mn-ea"/>
                <a:cs typeface="+mn-cs"/>
              </a:rPr>
              <a:t>The key in each of these scenarios is to remember that just as you do today, you must always follow your APP boarding instructions and in any case where you need assistance, call IBO.</a:t>
            </a:r>
          </a:p>
          <a:p>
            <a:pPr marL="0" lvl="0" indent="0">
              <a:buFont typeface="Arial" panose="020B0604020202020204" pitchFamily="34" charset="0"/>
              <a:buNone/>
            </a:pPr>
            <a:endParaRPr lang="en-NZ" alt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NZ" altLang="en-US" sz="1200" b="1" kern="1200" dirty="0" smtClean="0">
                <a:solidFill>
                  <a:schemeClr val="tx1"/>
                </a:solidFill>
                <a:effectLst/>
                <a:latin typeface="+mn-lt"/>
                <a:ea typeface="+mn-ea"/>
                <a:cs typeface="+mn-cs"/>
              </a:rPr>
              <a:t>Please prepare the</a:t>
            </a:r>
            <a:r>
              <a:rPr lang="en-NZ" altLang="en-US" sz="1200" b="1" kern="1200" baseline="0" dirty="0" smtClean="0">
                <a:solidFill>
                  <a:schemeClr val="tx1"/>
                </a:solidFill>
                <a:effectLst/>
                <a:latin typeface="+mn-lt"/>
                <a:ea typeface="+mn-ea"/>
                <a:cs typeface="+mn-cs"/>
              </a:rPr>
              <a:t> 2 x videos to be played in this section.</a:t>
            </a:r>
            <a:endParaRPr lang="en-NZ" altLang="en-US" b="1"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18</a:t>
            </a:fld>
            <a:endParaRPr lang="en-NZ" altLang="en-US" dirty="0">
              <a:solidFill>
                <a:prstClr val="black"/>
              </a:solidFill>
            </a:endParaRPr>
          </a:p>
        </p:txBody>
      </p:sp>
    </p:spTree>
    <p:extLst>
      <p:ext uri="{BB962C8B-B14F-4D97-AF65-F5344CB8AC3E}">
        <p14:creationId xmlns:p14="http://schemas.microsoft.com/office/powerpoint/2010/main" val="116793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baseline="0" dirty="0" smtClean="0">
                <a:solidFill>
                  <a:schemeClr val="tx1"/>
                </a:solidFill>
                <a:effectLst/>
                <a:latin typeface="+mn-lt"/>
                <a:ea typeface="+mn-ea"/>
                <a:cs typeface="+mn-cs"/>
              </a:rPr>
              <a:t>Please play </a:t>
            </a:r>
            <a:r>
              <a:rPr lang="en-NZ" sz="1200" b="1" u="sng" kern="1200" baseline="0" dirty="0" smtClean="0">
                <a:solidFill>
                  <a:schemeClr val="tx1"/>
                </a:solidFill>
                <a:effectLst/>
                <a:latin typeface="+mn-lt"/>
                <a:ea typeface="+mn-ea"/>
                <a:cs typeface="+mn-cs"/>
              </a:rPr>
              <a:t>NZeTA SCENARIO ONE video </a:t>
            </a:r>
            <a:r>
              <a:rPr lang="en-NZ" sz="1200" b="1" kern="1200" baseline="0" dirty="0" smtClean="0">
                <a:solidFill>
                  <a:schemeClr val="tx1"/>
                </a:solidFill>
                <a:effectLst/>
                <a:latin typeface="+mn-lt"/>
                <a:ea typeface="+mn-ea"/>
                <a:cs typeface="+mn-cs"/>
              </a:rPr>
              <a:t>[1:58 minutes] - Separate MP4 file.</a:t>
            </a:r>
          </a:p>
          <a:p>
            <a:r>
              <a:rPr lang="en-NZ" sz="1200" b="1" kern="1200" baseline="0" dirty="0" smtClean="0">
                <a:solidFill>
                  <a:schemeClr val="tx1"/>
                </a:solidFill>
                <a:effectLst/>
                <a:latin typeface="+mn-lt"/>
                <a:ea typeface="+mn-ea"/>
                <a:cs typeface="+mn-cs"/>
              </a:rPr>
              <a:t>Make sure you have sound on. </a:t>
            </a:r>
          </a:p>
          <a:p>
            <a:r>
              <a:rPr lang="en-NZ" sz="1200" b="1" kern="1200" baseline="0" dirty="0" smtClean="0">
                <a:solidFill>
                  <a:schemeClr val="tx1"/>
                </a:solidFill>
                <a:effectLst/>
                <a:latin typeface="+mn-lt"/>
                <a:ea typeface="+mn-ea"/>
                <a:cs typeface="+mn-cs"/>
              </a:rPr>
              <a:t>Transcript below:</a:t>
            </a:r>
          </a:p>
          <a:p>
            <a:endParaRPr lang="en-NZ" sz="1200" b="1" kern="1200" baseline="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Scenario 1: Positive Board response</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Kia </a:t>
            </a:r>
            <a:r>
              <a:rPr lang="en-NZ" sz="1200" kern="1200" dirty="0" err="1" smtClean="0">
                <a:solidFill>
                  <a:schemeClr val="tx1"/>
                </a:solidFill>
                <a:effectLst/>
                <a:latin typeface="+mn-lt"/>
                <a:ea typeface="+mn-ea"/>
                <a:cs typeface="+mn-cs"/>
              </a:rPr>
              <a:t>Ora</a:t>
            </a:r>
            <a:r>
              <a:rPr lang="en-NZ" sz="1200" kern="1200" dirty="0" smtClean="0">
                <a:solidFill>
                  <a:schemeClr val="tx1"/>
                </a:solidFill>
                <a:effectLst/>
                <a:latin typeface="+mn-lt"/>
                <a:ea typeface="+mn-ea"/>
                <a:cs typeface="+mn-cs"/>
              </a:rPr>
              <a:t>.</a:t>
            </a:r>
          </a:p>
          <a:p>
            <a:r>
              <a:rPr lang="en-NZ" sz="1200" kern="1200" dirty="0" smtClean="0">
                <a:solidFill>
                  <a:schemeClr val="tx1"/>
                </a:solidFill>
                <a:effectLst/>
                <a:latin typeface="+mn-lt"/>
                <a:ea typeface="+mn-ea"/>
                <a:cs typeface="+mn-cs"/>
              </a:rPr>
              <a:t>Your traveller checks in, their passport is scanned and the APP response is positive.</a:t>
            </a:r>
          </a:p>
          <a:p>
            <a:r>
              <a:rPr lang="en-NZ" sz="1200" kern="1200" dirty="0" smtClean="0">
                <a:solidFill>
                  <a:schemeClr val="tx1"/>
                </a:solidFill>
                <a:effectLst/>
                <a:latin typeface="+mn-lt"/>
                <a:ea typeface="+mn-ea"/>
                <a:cs typeface="+mn-cs"/>
              </a:rPr>
              <a:t>The response will either be 8501 OK to BRD or the conditional response 8519 BRD with OWT (Outward ticket). </a:t>
            </a:r>
          </a:p>
          <a:p>
            <a:r>
              <a:rPr lang="en-NZ" sz="1200" kern="1200" dirty="0" smtClean="0">
                <a:solidFill>
                  <a:schemeClr val="tx1"/>
                </a:solidFill>
                <a:effectLst/>
                <a:latin typeface="+mn-lt"/>
                <a:ea typeface="+mn-ea"/>
                <a:cs typeface="+mn-cs"/>
              </a:rPr>
              <a:t>Your system may translate these responses</a:t>
            </a:r>
            <a:r>
              <a:rPr lang="en-NZ" sz="1200" kern="1200" baseline="0" dirty="0" smtClean="0">
                <a:solidFill>
                  <a:schemeClr val="tx1"/>
                </a:solidFill>
                <a:effectLst/>
                <a:latin typeface="+mn-lt"/>
                <a:ea typeface="+mn-ea"/>
                <a:cs typeface="+mn-cs"/>
              </a:rPr>
              <a:t> further however, the </a:t>
            </a:r>
            <a:r>
              <a:rPr lang="en-NZ" sz="1200" kern="1200" dirty="0" smtClean="0">
                <a:solidFill>
                  <a:schemeClr val="tx1"/>
                </a:solidFill>
                <a:effectLst/>
                <a:latin typeface="+mn-lt"/>
                <a:ea typeface="+mn-ea"/>
                <a:cs typeface="+mn-cs"/>
              </a:rPr>
              <a:t>responses and processes you follow are the same as today.</a:t>
            </a:r>
          </a:p>
          <a:p>
            <a:r>
              <a:rPr lang="en-NZ" sz="1200" kern="1200" dirty="0" smtClean="0">
                <a:solidFill>
                  <a:schemeClr val="tx1"/>
                </a:solidFill>
                <a:effectLst/>
                <a:latin typeface="+mn-lt"/>
                <a:ea typeface="+mn-ea"/>
                <a:cs typeface="+mn-cs"/>
              </a:rPr>
              <a:t>A positive board response means the traveller has either got an NZeTA, a visa,</a:t>
            </a:r>
            <a:r>
              <a:rPr lang="en-NZ" sz="1200" kern="1200" baseline="0" dirty="0" smtClean="0">
                <a:solidFill>
                  <a:schemeClr val="tx1"/>
                </a:solidFill>
                <a:effectLst/>
                <a:latin typeface="+mn-lt"/>
                <a:ea typeface="+mn-ea"/>
                <a:cs typeface="+mn-cs"/>
              </a:rPr>
              <a:t> or is an Australian or NZ citizen.</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This</a:t>
            </a:r>
            <a:r>
              <a:rPr lang="en-NZ" sz="1200" kern="1200" baseline="0" dirty="0" smtClean="0">
                <a:solidFill>
                  <a:schemeClr val="tx1"/>
                </a:solidFill>
                <a:effectLst/>
                <a:latin typeface="+mn-lt"/>
                <a:ea typeface="+mn-ea"/>
                <a:cs typeface="+mn-cs"/>
              </a:rPr>
              <a:t> is great news as you</a:t>
            </a:r>
            <a:r>
              <a:rPr lang="en-NZ" sz="1200" kern="1200" dirty="0" smtClean="0">
                <a:solidFill>
                  <a:schemeClr val="tx1"/>
                </a:solidFill>
                <a:effectLst/>
                <a:latin typeface="+mn-lt"/>
                <a:ea typeface="+mn-ea"/>
                <a:cs typeface="+mn-cs"/>
              </a:rPr>
              <a:t>r traveller can board the plane!</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19</a:t>
            </a:fld>
            <a:endParaRPr lang="en-NZ" altLang="en-US" dirty="0">
              <a:solidFill>
                <a:prstClr val="black"/>
              </a:solidFill>
            </a:endParaRPr>
          </a:p>
        </p:txBody>
      </p:sp>
    </p:spTree>
    <p:extLst>
      <p:ext uri="{BB962C8B-B14F-4D97-AF65-F5344CB8AC3E}">
        <p14:creationId xmlns:p14="http://schemas.microsoft.com/office/powerpoint/2010/main" val="137898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kern="1200" dirty="0" smtClean="0">
                <a:solidFill>
                  <a:schemeClr val="tx1"/>
                </a:solidFill>
                <a:effectLst/>
                <a:latin typeface="+mn-lt"/>
                <a:ea typeface="+mn-ea"/>
                <a:cs typeface="+mn-cs"/>
              </a:rPr>
              <a:t>The purpose of this 1 hour briefing session is to ensure: </a:t>
            </a:r>
          </a:p>
          <a:p>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Airlines are aware of their overall obligations and cooperate with new regulations from 1 October 2019</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key messaging (e.g. recapping prior communications and global marketing)is reinforced</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and frontline staff (e.g. check in staff, on-the-ground support personnel) know what changes for them and what they need to do differently</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Explain:  Health and Safety/Evacuation procedures and location of relevant facilities if necessary</a:t>
            </a:r>
          </a:p>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2</a:t>
            </a:fld>
            <a:endParaRPr lang="en-NZ" altLang="en-US" dirty="0">
              <a:solidFill>
                <a:prstClr val="black"/>
              </a:solidFill>
            </a:endParaRPr>
          </a:p>
        </p:txBody>
      </p:sp>
    </p:spTree>
    <p:extLst>
      <p:ext uri="{BB962C8B-B14F-4D97-AF65-F5344CB8AC3E}">
        <p14:creationId xmlns:p14="http://schemas.microsoft.com/office/powerpoint/2010/main" val="116793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i="0" kern="1200" dirty="0" smtClean="0">
                <a:solidFill>
                  <a:schemeClr val="tx1"/>
                </a:solidFill>
                <a:effectLst/>
                <a:latin typeface="+mn-lt"/>
                <a:ea typeface="+mn-ea"/>
                <a:cs typeface="+mn-cs"/>
              </a:rPr>
              <a:t>You can use these slides to prompt discussion</a:t>
            </a:r>
            <a:r>
              <a:rPr lang="en-NZ" sz="1200" i="0" kern="1200" baseline="0" dirty="0" smtClean="0">
                <a:solidFill>
                  <a:schemeClr val="tx1"/>
                </a:solidFill>
                <a:effectLst/>
                <a:latin typeface="+mn-lt"/>
                <a:ea typeface="+mn-ea"/>
                <a:cs typeface="+mn-cs"/>
              </a:rPr>
              <a:t> or use as a quiz on the positive board scenario:</a:t>
            </a:r>
          </a:p>
          <a:p>
            <a:endParaRPr lang="en-NZ" sz="120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b="1" i="0" kern="1200" dirty="0" smtClean="0">
                <a:solidFill>
                  <a:schemeClr val="tx1"/>
                </a:solidFill>
                <a:effectLst/>
                <a:latin typeface="+mn-lt"/>
                <a:ea typeface="+mn-ea"/>
                <a:cs typeface="+mn-cs"/>
              </a:rPr>
              <a:t>A positive</a:t>
            </a:r>
            <a:r>
              <a:rPr lang="en-NZ" sz="1200" b="1" i="0" kern="1200" baseline="0" dirty="0" smtClean="0">
                <a:solidFill>
                  <a:schemeClr val="tx1"/>
                </a:solidFill>
                <a:effectLst/>
                <a:latin typeface="+mn-lt"/>
                <a:ea typeface="+mn-ea"/>
                <a:cs typeface="+mn-cs"/>
              </a:rPr>
              <a:t> response will</a:t>
            </a:r>
            <a:r>
              <a:rPr lang="en-NZ" sz="1200" b="1" i="0" kern="1200" dirty="0" smtClean="0">
                <a:solidFill>
                  <a:schemeClr val="tx1"/>
                </a:solidFill>
                <a:effectLst/>
                <a:latin typeface="+mn-lt"/>
                <a:ea typeface="+mn-ea"/>
                <a:cs typeface="+mn-cs"/>
              </a:rPr>
              <a:t> be the most common scenario.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b="1" i="0" kern="1200" dirty="0" smtClean="0">
                <a:solidFill>
                  <a:schemeClr val="tx1"/>
                </a:solidFill>
                <a:effectLst/>
                <a:latin typeface="+mn-lt"/>
                <a:ea typeface="+mn-ea"/>
                <a:cs typeface="+mn-cs"/>
              </a:rPr>
              <a:t>What</a:t>
            </a:r>
            <a:r>
              <a:rPr lang="en-NZ" sz="1200" b="1" i="0" kern="1200" baseline="0" dirty="0" smtClean="0">
                <a:solidFill>
                  <a:schemeClr val="tx1"/>
                </a:solidFill>
                <a:effectLst/>
                <a:latin typeface="+mn-lt"/>
                <a:ea typeface="+mn-ea"/>
                <a:cs typeface="+mn-cs"/>
              </a:rPr>
              <a:t> APP response will my airline see? </a:t>
            </a:r>
          </a:p>
          <a:p>
            <a:pPr marL="0" indent="0">
              <a:buFont typeface="Arial" panose="020B0604020202020204" pitchFamily="34" charset="0"/>
              <a:buNone/>
            </a:pPr>
            <a:r>
              <a:rPr lang="en-NZ" sz="1200" i="0" kern="1200" dirty="0" smtClean="0">
                <a:solidFill>
                  <a:schemeClr val="tx1"/>
                </a:solidFill>
                <a:effectLst/>
                <a:latin typeface="+mn-lt"/>
                <a:ea typeface="+mn-ea"/>
                <a:cs typeface="+mn-cs"/>
              </a:rPr>
              <a:t>App</a:t>
            </a:r>
            <a:r>
              <a:rPr lang="en-NZ" sz="1200" i="0" kern="1200" baseline="0" dirty="0" smtClean="0">
                <a:solidFill>
                  <a:schemeClr val="tx1"/>
                </a:solidFill>
                <a:effectLst/>
                <a:latin typeface="+mn-lt"/>
                <a:ea typeface="+mn-ea"/>
                <a:cs typeface="+mn-cs"/>
              </a:rPr>
              <a:t> </a:t>
            </a:r>
            <a:r>
              <a:rPr lang="en-NZ" sz="1200" i="0" kern="1200" dirty="0" smtClean="0">
                <a:solidFill>
                  <a:schemeClr val="tx1"/>
                </a:solidFill>
                <a:effectLst/>
                <a:latin typeface="+mn-lt"/>
                <a:ea typeface="+mn-ea"/>
                <a:cs typeface="+mn-cs"/>
              </a:rPr>
              <a:t>response codes are: Board Response from APP in this instance = 8501 – OK to BRD Or could be 8519 – BRD with OWT (if outward ticket requirement applies) – incidentally this will</a:t>
            </a:r>
            <a:r>
              <a:rPr lang="en-NZ" sz="1200" i="0" kern="1200" baseline="0" dirty="0" smtClean="0">
                <a:solidFill>
                  <a:schemeClr val="tx1"/>
                </a:solidFill>
                <a:effectLst/>
                <a:latin typeface="+mn-lt"/>
                <a:ea typeface="+mn-ea"/>
                <a:cs typeface="+mn-cs"/>
              </a:rPr>
              <a:t> 	be </a:t>
            </a:r>
            <a:r>
              <a:rPr lang="en-NZ" sz="1200" i="0" kern="1200" dirty="0" smtClean="0">
                <a:solidFill>
                  <a:schemeClr val="tx1"/>
                </a:solidFill>
                <a:effectLst/>
                <a:latin typeface="+mn-lt"/>
                <a:ea typeface="+mn-ea"/>
                <a:cs typeface="+mn-cs"/>
              </a:rPr>
              <a:t>most of the visa-waived / NZeTA travellers.  The airline system may translate these responses even further.</a:t>
            </a:r>
            <a:r>
              <a:rPr lang="en-NZ" sz="1200" i="0" kern="1200" baseline="0" dirty="0" smtClean="0">
                <a:solidFill>
                  <a:schemeClr val="tx1"/>
                </a:solidFill>
                <a:effectLst/>
                <a:latin typeface="+mn-lt"/>
                <a:ea typeface="+mn-ea"/>
                <a:cs typeface="+mn-cs"/>
              </a:rPr>
              <a:t> We </a:t>
            </a:r>
            <a:r>
              <a:rPr lang="en-NZ" sz="1200" i="0" kern="1200" dirty="0" smtClean="0">
                <a:solidFill>
                  <a:schemeClr val="tx1"/>
                </a:solidFill>
                <a:effectLst/>
                <a:latin typeface="+mn-lt"/>
                <a:ea typeface="+mn-ea"/>
                <a:cs typeface="+mn-cs"/>
              </a:rPr>
              <a:t>recommend that airlines document their translated responses in their own versions of this information.</a:t>
            </a:r>
          </a:p>
          <a:p>
            <a:pPr marL="171450" indent="-171450">
              <a:buFont typeface="Arial" panose="020B0604020202020204" pitchFamily="34" charset="0"/>
              <a:buChar char="•"/>
            </a:pPr>
            <a:endParaRPr lang="en-NZ"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b="1" i="0" kern="1200" dirty="0" smtClean="0">
                <a:solidFill>
                  <a:schemeClr val="tx1"/>
                </a:solidFill>
                <a:effectLst/>
                <a:latin typeface="+mn-lt"/>
                <a:ea typeface="+mn-ea"/>
                <a:cs typeface="+mn-cs"/>
              </a:rPr>
              <a:t>What if traveller checks in at a kiosk or online?  </a:t>
            </a:r>
          </a:p>
          <a:p>
            <a:pPr marL="0" lvl="0" indent="0">
              <a:buFont typeface="Arial" panose="020B0604020202020204" pitchFamily="34" charset="0"/>
              <a:buNone/>
            </a:pPr>
            <a:r>
              <a:rPr lang="en-NZ" sz="1200" i="0" kern="1200" dirty="0" smtClean="0">
                <a:solidFill>
                  <a:schemeClr val="tx1"/>
                </a:solidFill>
                <a:effectLst/>
                <a:latin typeface="+mn-lt"/>
                <a:ea typeface="+mn-ea"/>
                <a:cs typeface="+mn-cs"/>
              </a:rPr>
              <a:t>Your check-in channels will be integrated with APP in order for check in to be complete so the traveller will be able to check in and board with no further issues</a:t>
            </a:r>
          </a:p>
          <a:p>
            <a:pPr marL="0" lvl="0" indent="0">
              <a:buFont typeface="Arial" panose="020B0604020202020204" pitchFamily="34" charset="0"/>
              <a:buNone/>
            </a:pPr>
            <a:endParaRPr lang="en-NZ"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b="1" i="0" kern="1200" dirty="0" smtClean="0">
                <a:solidFill>
                  <a:schemeClr val="tx1"/>
                </a:solidFill>
                <a:effectLst/>
                <a:latin typeface="+mn-lt"/>
                <a:ea typeface="+mn-ea"/>
                <a:cs typeface="+mn-cs"/>
              </a:rPr>
              <a:t>Will check in staff see that the traveller has an NZeTA? </a:t>
            </a:r>
          </a:p>
          <a:p>
            <a:pPr marL="0" lvl="0" indent="0">
              <a:buFont typeface="Arial" panose="020B0604020202020204" pitchFamily="34" charset="0"/>
              <a:buNone/>
            </a:pPr>
            <a:r>
              <a:rPr lang="en-NZ" sz="1200" i="0" kern="1200" dirty="0" smtClean="0">
                <a:solidFill>
                  <a:schemeClr val="tx1"/>
                </a:solidFill>
                <a:effectLst/>
                <a:latin typeface="+mn-lt"/>
                <a:ea typeface="+mn-ea"/>
                <a:cs typeface="+mn-cs"/>
              </a:rPr>
              <a:t>No, the APP response will either be positive = Board or negative = Denied Boarding.   APP is checking if the traveller is either a NZ or Australian citizen, or has a visa or has an NZeTA based on the standard check-in information</a:t>
            </a:r>
          </a:p>
          <a:p>
            <a:pPr marL="171450" lvl="0" indent="-171450">
              <a:buFont typeface="Arial" panose="020B0604020202020204" pitchFamily="34" charset="0"/>
              <a:buChar char="•"/>
            </a:pPr>
            <a:endParaRPr lang="en-NZ"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b="1" i="0" kern="1200" dirty="0" smtClean="0">
                <a:solidFill>
                  <a:schemeClr val="tx1"/>
                </a:solidFill>
                <a:effectLst/>
                <a:latin typeface="+mn-lt"/>
                <a:ea typeface="+mn-ea"/>
                <a:cs typeface="+mn-cs"/>
              </a:rPr>
              <a:t>What do check in staff need to do if traveller quotes NZeTA reference number or provides a copy of confirmation email (e.g. on a screen or printed out)? </a:t>
            </a:r>
          </a:p>
          <a:p>
            <a:pPr marL="0" lvl="0" indent="0">
              <a:buFont typeface="Arial" panose="020B0604020202020204" pitchFamily="34" charset="0"/>
              <a:buNone/>
            </a:pPr>
            <a:r>
              <a:rPr lang="en-NZ" sz="1200" b="0" i="0" kern="1200" dirty="0" smtClean="0">
                <a:solidFill>
                  <a:schemeClr val="tx1"/>
                </a:solidFill>
                <a:effectLst/>
                <a:latin typeface="+mn-lt"/>
                <a:ea typeface="+mn-ea"/>
                <a:cs typeface="+mn-cs"/>
              </a:rPr>
              <a:t>There</a:t>
            </a:r>
            <a:r>
              <a:rPr lang="en-NZ" sz="1200" b="0" i="0" kern="1200" baseline="0" dirty="0" smtClean="0">
                <a:solidFill>
                  <a:schemeClr val="tx1"/>
                </a:solidFill>
                <a:effectLst/>
                <a:latin typeface="+mn-lt"/>
                <a:ea typeface="+mn-ea"/>
                <a:cs typeface="+mn-cs"/>
              </a:rPr>
              <a:t> is n</a:t>
            </a:r>
            <a:r>
              <a:rPr lang="en-NZ" sz="1200" b="0" i="0" kern="1200" dirty="0" smtClean="0">
                <a:solidFill>
                  <a:schemeClr val="tx1"/>
                </a:solidFill>
                <a:effectLst/>
                <a:latin typeface="+mn-lt"/>
                <a:ea typeface="+mn-ea"/>
                <a:cs typeface="+mn-cs"/>
              </a:rPr>
              <a:t>o </a:t>
            </a:r>
            <a:r>
              <a:rPr lang="en-NZ" sz="1200" i="0" kern="1200" dirty="0" smtClean="0">
                <a:solidFill>
                  <a:schemeClr val="tx1"/>
                </a:solidFill>
                <a:effectLst/>
                <a:latin typeface="+mn-lt"/>
                <a:ea typeface="+mn-ea"/>
                <a:cs typeface="+mn-cs"/>
              </a:rPr>
              <a:t>need for this information if they receive a positive board response</a:t>
            </a:r>
          </a:p>
          <a:p>
            <a:pPr marL="0" lvl="0" indent="0">
              <a:buFont typeface="Arial" panose="020B0604020202020204" pitchFamily="34" charset="0"/>
              <a:buNone/>
            </a:pPr>
            <a:endParaRPr lang="en-NZ" sz="1200" i="0" kern="1200" dirty="0" smtClean="0">
              <a:solidFill>
                <a:schemeClr val="tx1"/>
              </a:solidFill>
              <a:effectLst/>
              <a:latin typeface="+mn-lt"/>
              <a:ea typeface="+mn-ea"/>
              <a:cs typeface="+mn-cs"/>
            </a:endParaRPr>
          </a:p>
          <a:p>
            <a:pPr marL="0" lvl="0" indent="0">
              <a:buFont typeface="Arial" panose="020B0604020202020204" pitchFamily="34" charset="0"/>
              <a:buNone/>
            </a:pPr>
            <a:endParaRPr lang="en-NZ" sz="1200" kern="1200" dirty="0" smtClean="0">
              <a:solidFill>
                <a:schemeClr val="tx1"/>
              </a:solidFill>
              <a:effectLst/>
              <a:latin typeface="+mn-lt"/>
              <a:ea typeface="+mn-ea"/>
              <a:cs typeface="+mn-cs"/>
            </a:endParaRPr>
          </a:p>
          <a:p>
            <a:pPr marL="0" indent="0">
              <a:buFont typeface="Arial" panose="020B0604020202020204" pitchFamily="34" charset="0"/>
              <a:buNone/>
            </a:pPr>
            <a:r>
              <a:rPr lang="en-NZ" sz="1200" kern="1200" dirty="0" smtClean="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20</a:t>
            </a:fld>
            <a:endParaRPr lang="en-NZ" altLang="en-US" dirty="0">
              <a:solidFill>
                <a:prstClr val="black"/>
              </a:solidFill>
            </a:endParaRPr>
          </a:p>
        </p:txBody>
      </p:sp>
    </p:spTree>
    <p:extLst>
      <p:ext uri="{BB962C8B-B14F-4D97-AF65-F5344CB8AC3E}">
        <p14:creationId xmlns:p14="http://schemas.microsoft.com/office/powerpoint/2010/main" val="2281576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baseline="0" dirty="0" smtClean="0">
                <a:solidFill>
                  <a:schemeClr val="tx1"/>
                </a:solidFill>
                <a:effectLst/>
                <a:latin typeface="+mn-lt"/>
                <a:ea typeface="+mn-ea"/>
                <a:cs typeface="+mn-cs"/>
              </a:rPr>
              <a:t>Please play </a:t>
            </a:r>
            <a:r>
              <a:rPr lang="en-NZ" sz="1200" b="1" u="sng" kern="1200" baseline="0" dirty="0" smtClean="0">
                <a:solidFill>
                  <a:schemeClr val="tx1"/>
                </a:solidFill>
                <a:effectLst/>
                <a:latin typeface="+mn-lt"/>
                <a:ea typeface="+mn-ea"/>
                <a:cs typeface="+mn-cs"/>
              </a:rPr>
              <a:t>NZeTA SCENARIO TWO video</a:t>
            </a:r>
            <a:r>
              <a:rPr lang="en-NZ" sz="1200" b="1" u="none" kern="1200" baseline="0" dirty="0" smtClean="0">
                <a:solidFill>
                  <a:schemeClr val="tx1"/>
                </a:solidFill>
                <a:effectLst/>
                <a:latin typeface="+mn-lt"/>
                <a:ea typeface="+mn-ea"/>
                <a:cs typeface="+mn-cs"/>
              </a:rPr>
              <a:t> </a:t>
            </a:r>
            <a:r>
              <a:rPr lang="en-NZ" sz="1200" b="1" kern="1200" baseline="0" dirty="0" smtClean="0">
                <a:solidFill>
                  <a:schemeClr val="tx1"/>
                </a:solidFill>
                <a:effectLst/>
                <a:latin typeface="+mn-lt"/>
                <a:ea typeface="+mn-ea"/>
                <a:cs typeface="+mn-cs"/>
              </a:rPr>
              <a:t>[4:55 minutes] - Separate MP4 file</a:t>
            </a:r>
          </a:p>
          <a:p>
            <a:r>
              <a:rPr lang="en-NZ" sz="1200" b="1" kern="1200" dirty="0" smtClean="0">
                <a:solidFill>
                  <a:schemeClr val="tx1"/>
                </a:solidFill>
                <a:effectLst/>
                <a:latin typeface="+mn-lt"/>
                <a:ea typeface="+mn-ea"/>
                <a:cs typeface="+mn-cs"/>
              </a:rPr>
              <a:t>Make sure you have sound on.</a:t>
            </a:r>
          </a:p>
          <a:p>
            <a:r>
              <a:rPr lang="en-NZ" sz="1200" b="1" kern="1200" dirty="0" smtClean="0">
                <a:solidFill>
                  <a:schemeClr val="tx1"/>
                </a:solidFill>
                <a:effectLst/>
                <a:latin typeface="+mn-lt"/>
                <a:ea typeface="+mn-ea"/>
                <a:cs typeface="+mn-cs"/>
              </a:rPr>
              <a:t>Transcript below:</a:t>
            </a:r>
          </a:p>
          <a:p>
            <a:endParaRPr lang="en-NZ" sz="1200" b="1"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Scenario 2: Negative board response</a:t>
            </a:r>
          </a:p>
          <a:p>
            <a:r>
              <a:rPr lang="en-NZ" sz="1200" kern="1200" dirty="0" smtClean="0">
                <a:solidFill>
                  <a:schemeClr val="tx1"/>
                </a:solidFill>
                <a:effectLst/>
                <a:latin typeface="+mn-lt"/>
                <a:ea typeface="+mn-ea"/>
                <a:cs typeface="+mn-cs"/>
              </a:rPr>
              <a:t>Kia</a:t>
            </a:r>
            <a:r>
              <a:rPr lang="en-NZ" sz="1200" kern="1200" baseline="0" dirty="0" smtClean="0">
                <a:solidFill>
                  <a:schemeClr val="tx1"/>
                </a:solidFill>
                <a:effectLst/>
                <a:latin typeface="+mn-lt"/>
                <a:ea typeface="+mn-ea"/>
                <a:cs typeface="+mn-cs"/>
              </a:rPr>
              <a:t> </a:t>
            </a:r>
            <a:r>
              <a:rPr lang="en-NZ" sz="1200" kern="1200" baseline="0" dirty="0" err="1" smtClean="0">
                <a:solidFill>
                  <a:schemeClr val="tx1"/>
                </a:solidFill>
                <a:effectLst/>
                <a:latin typeface="+mn-lt"/>
                <a:ea typeface="+mn-ea"/>
                <a:cs typeface="+mn-cs"/>
              </a:rPr>
              <a:t>Ora</a:t>
            </a:r>
            <a:r>
              <a:rPr lang="en-NZ" sz="1200" kern="1200" baseline="0" dirty="0" smtClean="0">
                <a:solidFill>
                  <a:schemeClr val="tx1"/>
                </a:solidFill>
                <a:effectLst/>
                <a:latin typeface="+mn-lt"/>
                <a:ea typeface="+mn-ea"/>
                <a:cs typeface="+mn-cs"/>
              </a:rPr>
              <a:t>.</a:t>
            </a:r>
          </a:p>
          <a:p>
            <a:r>
              <a:rPr lang="en-NZ" sz="1200" kern="1200" baseline="0" dirty="0" smtClean="0">
                <a:solidFill>
                  <a:schemeClr val="tx1"/>
                </a:solidFill>
                <a:effectLst/>
                <a:latin typeface="+mn-lt"/>
                <a:ea typeface="+mn-ea"/>
                <a:cs typeface="+mn-cs"/>
              </a:rPr>
              <a:t>In this scenario your </a:t>
            </a:r>
            <a:r>
              <a:rPr lang="en-NZ" sz="1200" kern="1200" dirty="0" smtClean="0">
                <a:solidFill>
                  <a:schemeClr val="tx1"/>
                </a:solidFill>
                <a:effectLst/>
                <a:latin typeface="+mn-lt"/>
                <a:ea typeface="+mn-ea"/>
                <a:cs typeface="+mn-cs"/>
              </a:rPr>
              <a:t>traveller checks in, their passport is scanned and the APP board response is negative.</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Depending on how APP is configured for your airline the response will be either “8525 DNB – NO ETA” found or “8520 DNB Contact INZ” (Immigration New Zealand).</a:t>
            </a:r>
          </a:p>
          <a:p>
            <a:pPr lvl="0"/>
            <a:r>
              <a:rPr lang="en-NZ" sz="1200" kern="1200" dirty="0" smtClean="0">
                <a:solidFill>
                  <a:schemeClr val="tx1"/>
                </a:solidFill>
                <a:effectLst/>
                <a:latin typeface="+mn-lt"/>
                <a:ea typeface="+mn-ea"/>
                <a:cs typeface="+mn-cs"/>
              </a:rPr>
              <a:t>8525 is a new code which is available to help airlines troubleshoot NZeTA specific issues at check in.</a:t>
            </a:r>
          </a:p>
          <a:p>
            <a:pPr lvl="0"/>
            <a:r>
              <a:rPr lang="en-NZ" sz="1200" kern="1200" dirty="0" smtClean="0">
                <a:solidFill>
                  <a:schemeClr val="tx1"/>
                </a:solidFill>
                <a:effectLst/>
                <a:latin typeface="+mn-lt"/>
                <a:ea typeface="+mn-ea"/>
                <a:cs typeface="+mn-cs"/>
              </a:rPr>
              <a:t>If your systems are not ready to receive the new code, you will receive the 8520.</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There are several reasons a visa-waiver traveller may receive a negative boarding response so you’ll need to follow a few simple troubleshooting steps.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Once</a:t>
            </a:r>
            <a:r>
              <a:rPr lang="en-NZ" sz="1200" kern="1200" baseline="0" dirty="0" smtClean="0">
                <a:solidFill>
                  <a:schemeClr val="tx1"/>
                </a:solidFill>
                <a:effectLst/>
                <a:latin typeface="+mn-lt"/>
                <a:ea typeface="+mn-ea"/>
                <a:cs typeface="+mn-cs"/>
              </a:rPr>
              <a:t> you have determined that they are a</a:t>
            </a:r>
            <a:r>
              <a:rPr lang="en-NZ" sz="1200" kern="1200" dirty="0" smtClean="0">
                <a:solidFill>
                  <a:schemeClr val="tx1"/>
                </a:solidFill>
                <a:effectLst/>
                <a:latin typeface="+mn-lt"/>
                <a:ea typeface="+mn-ea"/>
                <a:cs typeface="+mn-cs"/>
              </a:rPr>
              <a:t> visa-waiver traveller you will need to ask if they have an NZeTA?</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If NO,</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then advise the traveller to request an NZeTA immediately. There is a flyer available to give to travellers which explains how they can request one (airlines can access this from the NZeTA Communications Toolkit page – </a:t>
            </a:r>
            <a:r>
              <a:rPr lang="en-NZ" sz="1200" u="sng" kern="1200" dirty="0" smtClean="0">
                <a:solidFill>
                  <a:schemeClr val="tx1"/>
                </a:solidFill>
                <a:effectLst/>
                <a:latin typeface="+mn-lt"/>
                <a:ea typeface="+mn-ea"/>
                <a:cs typeface="+mn-cs"/>
                <a:hlinkClick r:id="rId3"/>
              </a:rPr>
              <a:t>www.immigration.govt.nz/nzetatoolkit</a:t>
            </a:r>
            <a:r>
              <a:rPr lang="en-NZ" sz="1200" kern="1200" dirty="0" smtClean="0">
                <a:solidFill>
                  <a:schemeClr val="tx1"/>
                </a:solidFill>
                <a:effectLst/>
                <a:latin typeface="+mn-lt"/>
                <a:ea typeface="+mn-ea"/>
                <a:cs typeface="+mn-cs"/>
              </a:rPr>
              <a:t>).</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Requesting an NZeTA is a simple process. The traveller only needs their passport, a </a:t>
            </a:r>
            <a:r>
              <a:rPr lang="en-NZ" sz="1200" u="none" kern="1200" dirty="0" smtClean="0">
                <a:solidFill>
                  <a:schemeClr val="tx1"/>
                </a:solidFill>
                <a:effectLst/>
                <a:latin typeface="+mn-lt"/>
                <a:ea typeface="+mn-ea"/>
                <a:cs typeface="+mn-cs"/>
              </a:rPr>
              <a:t>Visa or MasterCard credit or debit card, an email address, a connected device on which to apply, and to answer a few questions. </a:t>
            </a:r>
            <a:r>
              <a:rPr lang="en-NZ" sz="900" u="none" kern="1200" dirty="0" smtClean="0">
                <a:solidFill>
                  <a:schemeClr val="tx1"/>
                </a:solidFill>
                <a:effectLst/>
                <a:latin typeface="+mn-lt"/>
                <a:ea typeface="+mn-ea"/>
                <a:cs typeface="+mn-cs"/>
              </a:rPr>
              <a:t> </a:t>
            </a:r>
            <a:endParaRPr lang="en-NZ" sz="1200" u="none" kern="1200" dirty="0" smtClean="0">
              <a:solidFill>
                <a:schemeClr val="tx1"/>
              </a:solidFill>
              <a:effectLst/>
              <a:latin typeface="+mn-lt"/>
              <a:ea typeface="+mn-ea"/>
              <a:cs typeface="+mn-cs"/>
            </a:endParaRPr>
          </a:p>
          <a:p>
            <a:endParaRPr lang="en-NZ" sz="1200" u="none"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Once the traveller has requested</a:t>
            </a:r>
            <a:r>
              <a:rPr lang="en-NZ" sz="1200" kern="1200" baseline="0" dirty="0" smtClean="0">
                <a:solidFill>
                  <a:schemeClr val="tx1"/>
                </a:solidFill>
                <a:effectLst/>
                <a:latin typeface="+mn-lt"/>
                <a:ea typeface="+mn-ea"/>
                <a:cs typeface="+mn-cs"/>
              </a:rPr>
              <a:t> their NZeTA and </a:t>
            </a:r>
            <a:r>
              <a:rPr lang="en-NZ" sz="1200" kern="1200" dirty="0" smtClean="0">
                <a:solidFill>
                  <a:schemeClr val="tx1"/>
                </a:solidFill>
                <a:effectLst/>
                <a:latin typeface="+mn-lt"/>
                <a:ea typeface="+mn-ea"/>
                <a:cs typeface="+mn-cs"/>
              </a:rPr>
              <a:t>received notification via email or the app that the NZeTA has been issued you can repeat the check in process. Even if they haven’t yet received the notification it’s working checking in anyway as most travellers likely receive an OK to Board response at this point which means they can board the plane and be on their way.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If however, the traveller is still receiving a Do Not Board response, the Immigration Border Operations</a:t>
            </a:r>
            <a:r>
              <a:rPr lang="en-NZ" sz="1200" kern="1200" baseline="0" dirty="0" smtClean="0">
                <a:solidFill>
                  <a:schemeClr val="tx1"/>
                </a:solidFill>
                <a:effectLst/>
                <a:latin typeface="+mn-lt"/>
                <a:ea typeface="+mn-ea"/>
                <a:cs typeface="+mn-cs"/>
              </a:rPr>
              <a:t> team (</a:t>
            </a:r>
            <a:r>
              <a:rPr lang="en-NZ" sz="1200" kern="1200" dirty="0" smtClean="0">
                <a:solidFill>
                  <a:schemeClr val="tx1"/>
                </a:solidFill>
                <a:effectLst/>
                <a:latin typeface="+mn-lt"/>
                <a:ea typeface="+mn-ea"/>
                <a:cs typeface="+mn-cs"/>
              </a:rPr>
              <a:t>IBO) will need to be contacted to provide assistance.</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If your traveller said YES to having an NZeTA, you will need to troubleshoot further to establish why the traveller received a negative boarding response.</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Reasons could include:</a:t>
            </a:r>
          </a:p>
          <a:p>
            <a:pPr lvl="0"/>
            <a:r>
              <a:rPr lang="en-NZ" sz="1200" kern="1200" dirty="0" smtClean="0">
                <a:solidFill>
                  <a:schemeClr val="tx1"/>
                </a:solidFill>
                <a:effectLst/>
                <a:latin typeface="+mn-lt"/>
                <a:ea typeface="+mn-ea"/>
                <a:cs typeface="+mn-cs"/>
              </a:rPr>
              <a:t>Their NZeTA is on another passport e.g. if they have dual nationality, or have renewed their passport since requesting the NZeTA</a:t>
            </a:r>
          </a:p>
          <a:p>
            <a:pPr lvl="0"/>
            <a:r>
              <a:rPr lang="en-NZ" sz="1200" kern="1200" dirty="0" smtClean="0">
                <a:solidFill>
                  <a:schemeClr val="tx1"/>
                </a:solidFill>
                <a:effectLst/>
                <a:latin typeface="+mn-lt"/>
                <a:ea typeface="+mn-ea"/>
                <a:cs typeface="+mn-cs"/>
              </a:rPr>
              <a:t>There is a data entry error e.g. name inputted incorrectly</a:t>
            </a:r>
          </a:p>
          <a:p>
            <a:pPr lvl="0"/>
            <a:r>
              <a:rPr lang="en-NZ" sz="1200" kern="1200" dirty="0" smtClean="0">
                <a:solidFill>
                  <a:schemeClr val="tx1"/>
                </a:solidFill>
                <a:effectLst/>
                <a:latin typeface="+mn-lt"/>
                <a:ea typeface="+mn-ea"/>
                <a:cs typeface="+mn-cs"/>
              </a:rPr>
              <a:t>There may be a mismatch between the NZeTA requested and the travel conditions e.g. the traveller may have indicated they are transiting through NZ and they are not</a:t>
            </a:r>
            <a:r>
              <a:rPr lang="en-NZ" sz="1200" kern="1200" baseline="0" dirty="0" smtClean="0">
                <a:solidFill>
                  <a:schemeClr val="tx1"/>
                </a:solidFill>
                <a:effectLst/>
                <a:latin typeface="+mn-lt"/>
                <a:ea typeface="+mn-ea"/>
                <a:cs typeface="+mn-cs"/>
              </a:rPr>
              <a:t> or </a:t>
            </a:r>
            <a:r>
              <a:rPr lang="en-NZ" sz="1200" kern="1200" dirty="0" smtClean="0">
                <a:solidFill>
                  <a:schemeClr val="tx1"/>
                </a:solidFill>
                <a:effectLst/>
                <a:latin typeface="+mn-lt"/>
                <a:ea typeface="+mn-ea"/>
                <a:cs typeface="+mn-cs"/>
              </a:rPr>
              <a:t>the traveller may have indicated they are an Australian Permanent Resident and they are not.</a:t>
            </a:r>
          </a:p>
          <a:p>
            <a:pPr lvl="0"/>
            <a:r>
              <a:rPr lang="en-NZ" sz="1200" kern="1200" dirty="0" smtClean="0">
                <a:solidFill>
                  <a:schemeClr val="tx1"/>
                </a:solidFill>
                <a:effectLst/>
                <a:latin typeface="+mn-lt"/>
                <a:ea typeface="+mn-ea"/>
                <a:cs typeface="+mn-cs"/>
              </a:rPr>
              <a:t>The traveller may have been refused an NZeTA</a:t>
            </a:r>
          </a:p>
          <a:p>
            <a:pPr lvl="0"/>
            <a:r>
              <a:rPr lang="en-NZ" sz="1200" kern="1200" dirty="0" smtClean="0">
                <a:solidFill>
                  <a:schemeClr val="tx1"/>
                </a:solidFill>
                <a:effectLst/>
                <a:latin typeface="+mn-lt"/>
                <a:ea typeface="+mn-ea"/>
                <a:cs typeface="+mn-cs"/>
              </a:rPr>
              <a:t>Or the traveller may be trying to enter NZ with fraudulent documents</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In these cases you will need to contact Immigration Border Operations (IBO).</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The more information you can provide to IBO (such as an NZeTA request number if the traveller has one), the faster they will be able to assist the traveller. </a:t>
            </a:r>
          </a:p>
          <a:p>
            <a:r>
              <a:rPr lang="en-NZ" sz="1200" kern="1200" dirty="0" smtClean="0">
                <a:solidFill>
                  <a:schemeClr val="tx1"/>
                </a:solidFill>
                <a:effectLst/>
                <a:latin typeface="+mn-lt"/>
                <a:ea typeface="+mn-ea"/>
                <a:cs typeface="+mn-cs"/>
              </a:rPr>
              <a:t>Travellers may have their NZeTA request number in an email or they may have printed it out. Just as today, IBO will provide assistance and you’ll need to follow their instructions.</a:t>
            </a:r>
          </a:p>
          <a:p>
            <a:r>
              <a:rPr lang="en-NZ" sz="1200" kern="1200" dirty="0" smtClean="0">
                <a:solidFill>
                  <a:schemeClr val="tx1"/>
                </a:solidFill>
                <a:effectLst/>
                <a:latin typeface="+mn-lt"/>
                <a:ea typeface="+mn-ea"/>
                <a:cs typeface="+mn-cs"/>
              </a:rPr>
              <a:t>So let’s recap. In some scenarios you may need to call</a:t>
            </a:r>
            <a:r>
              <a:rPr lang="en-NZ" sz="1200" kern="1200" baseline="0" dirty="0" smtClean="0">
                <a:solidFill>
                  <a:schemeClr val="tx1"/>
                </a:solidFill>
                <a:effectLst/>
                <a:latin typeface="+mn-lt"/>
                <a:ea typeface="+mn-ea"/>
                <a:cs typeface="+mn-cs"/>
              </a:rPr>
              <a:t> for assistance however, the majority of passengers who arrive at check in and receive a Do Not Board response just need to simply request an NZeTA using the mobile App.</a:t>
            </a:r>
          </a:p>
          <a:p>
            <a:r>
              <a:rPr lang="en-NZ" sz="1200" kern="1200" baseline="0" dirty="0" smtClean="0">
                <a:solidFill>
                  <a:schemeClr val="tx1"/>
                </a:solidFill>
                <a:effectLst/>
                <a:latin typeface="+mn-lt"/>
                <a:ea typeface="+mn-ea"/>
                <a:cs typeface="+mn-cs"/>
              </a:rPr>
              <a:t>By working together , this ensures passengers can board as smoothly as possible and soon be on their way to NZ.</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 </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21</a:t>
            </a:fld>
            <a:endParaRPr lang="en-NZ" altLang="en-US" dirty="0">
              <a:solidFill>
                <a:prstClr val="black"/>
              </a:solidFill>
            </a:endParaRPr>
          </a:p>
        </p:txBody>
      </p:sp>
    </p:spTree>
    <p:extLst>
      <p:ext uri="{BB962C8B-B14F-4D97-AF65-F5344CB8AC3E}">
        <p14:creationId xmlns:p14="http://schemas.microsoft.com/office/powerpoint/2010/main" val="1073936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i="0" kern="1200" dirty="0" smtClean="0">
                <a:solidFill>
                  <a:schemeClr val="tx1"/>
                </a:solidFill>
                <a:effectLst/>
                <a:latin typeface="+mn-lt"/>
                <a:ea typeface="+mn-ea"/>
                <a:cs typeface="+mn-cs"/>
              </a:rPr>
              <a:t>Discussion/quiz points:</a:t>
            </a:r>
          </a:p>
          <a:p>
            <a:endParaRPr lang="en-NZ"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b="1" i="0" kern="1200" dirty="0" smtClean="0">
                <a:solidFill>
                  <a:schemeClr val="tx1"/>
                </a:solidFill>
                <a:effectLst/>
                <a:latin typeface="+mn-lt"/>
                <a:ea typeface="+mn-ea"/>
                <a:cs typeface="+mn-cs"/>
              </a:rPr>
              <a:t>What if a traveller checks in at a kiosk or online?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i="0" kern="1200" dirty="0" smtClean="0">
                <a:solidFill>
                  <a:schemeClr val="tx1"/>
                </a:solidFill>
                <a:effectLst/>
                <a:latin typeface="+mn-lt"/>
                <a:ea typeface="+mn-ea"/>
                <a:cs typeface="+mn-cs"/>
              </a:rPr>
              <a:t>Your check-in channels will be integrated with APP in order for check in to be complete so the traveller will be referred to a check in</a:t>
            </a:r>
            <a:r>
              <a:rPr lang="en-NZ" sz="1200" i="0" kern="1200" baseline="0" dirty="0" smtClean="0">
                <a:solidFill>
                  <a:schemeClr val="tx1"/>
                </a:solidFill>
                <a:effectLst/>
                <a:latin typeface="+mn-lt"/>
                <a:ea typeface="+mn-ea"/>
                <a:cs typeface="+mn-cs"/>
              </a:rPr>
              <a:t> </a:t>
            </a:r>
            <a:r>
              <a:rPr lang="en-NZ" sz="1200" i="0" kern="1200" dirty="0" smtClean="0">
                <a:solidFill>
                  <a:schemeClr val="tx1"/>
                </a:solidFill>
                <a:effectLst/>
                <a:latin typeface="+mn-lt"/>
                <a:ea typeface="+mn-ea"/>
                <a:cs typeface="+mn-cs"/>
              </a:rPr>
              <a:t>agent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b="1" i="0" kern="1200" dirty="0" smtClean="0">
                <a:solidFill>
                  <a:schemeClr val="tx1"/>
                </a:solidFill>
                <a:effectLst/>
                <a:latin typeface="+mn-lt"/>
                <a:ea typeface="+mn-ea"/>
                <a:cs typeface="+mn-cs"/>
              </a:rPr>
              <a:t>Will check in staff see that the traveller has an NZeTA? </a:t>
            </a:r>
          </a:p>
          <a:p>
            <a:pPr marL="0" lvl="0" indent="0">
              <a:buFont typeface="Arial" panose="020B0604020202020204" pitchFamily="34" charset="0"/>
              <a:buNone/>
            </a:pPr>
            <a:r>
              <a:rPr lang="en-NZ" sz="1200" i="0" kern="1200" dirty="0" smtClean="0">
                <a:solidFill>
                  <a:schemeClr val="tx1"/>
                </a:solidFill>
                <a:effectLst/>
                <a:latin typeface="+mn-lt"/>
                <a:ea typeface="+mn-ea"/>
                <a:cs typeface="+mn-cs"/>
              </a:rPr>
              <a:t>No, the APP response will either be positive or negative however, there is an additional code (8525 – NO ETA) which provides more information to  assist check in staff with troubleshooting – if your organisation has made the necessary changes to receive it.  APP is checking if the traveller is either a NZ or Australian citizen, or has a visa or has an NZeTA</a:t>
            </a:r>
          </a:p>
          <a:p>
            <a:pPr marL="0" lvl="0" indent="0">
              <a:buFont typeface="Arial" panose="020B0604020202020204" pitchFamily="34" charset="0"/>
              <a:buNone/>
            </a:pPr>
            <a:endParaRPr lang="en-NZ"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b="1" i="0" kern="1200" dirty="0" smtClean="0">
                <a:solidFill>
                  <a:schemeClr val="tx1"/>
                </a:solidFill>
                <a:effectLst/>
                <a:latin typeface="+mn-lt"/>
                <a:ea typeface="+mn-ea"/>
                <a:cs typeface="+mn-cs"/>
              </a:rPr>
              <a:t>What do check in staff need to do if traveller quotes NZeTA reference number or provides a copy of confirmation email (e.g. on a screen or printed out)? </a:t>
            </a:r>
          </a:p>
          <a:p>
            <a:pPr marL="0" lvl="0" indent="0">
              <a:buFont typeface="Arial" panose="020B0604020202020204" pitchFamily="34" charset="0"/>
              <a:buNone/>
            </a:pPr>
            <a:r>
              <a:rPr lang="en-NZ" sz="1200" i="0" kern="1200" dirty="0" smtClean="0">
                <a:solidFill>
                  <a:schemeClr val="tx1"/>
                </a:solidFill>
                <a:effectLst/>
                <a:latin typeface="+mn-lt"/>
                <a:ea typeface="+mn-ea"/>
                <a:cs typeface="+mn-cs"/>
              </a:rPr>
              <a:t>If you need to call IBO, providing the NZeTA request number will be very helpful</a:t>
            </a:r>
          </a:p>
          <a:p>
            <a:pPr marL="171450" lvl="0" indent="-171450">
              <a:buFont typeface="Arial" panose="020B0604020202020204" pitchFamily="34" charset="0"/>
              <a:buChar char="•"/>
            </a:pPr>
            <a:endParaRPr lang="en-NZ"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050" b="1" i="0" kern="1200" dirty="0" smtClean="0">
                <a:solidFill>
                  <a:schemeClr val="tx1"/>
                </a:solidFill>
                <a:effectLst/>
                <a:latin typeface="+mn-lt"/>
                <a:ea typeface="+mn-ea"/>
                <a:cs typeface="+mn-cs"/>
              </a:rPr>
              <a:t>What are some things to look out for if the traveller is denied boarding and they have an NZeTA?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050" i="0" kern="1200" dirty="0" smtClean="0">
                <a:solidFill>
                  <a:schemeClr val="tx1"/>
                </a:solidFill>
                <a:effectLst/>
                <a:latin typeface="+mn-lt"/>
                <a:ea typeface="+mn-ea"/>
                <a:cs typeface="+mn-cs"/>
              </a:rPr>
              <a:t>	-</a:t>
            </a:r>
            <a:r>
              <a:rPr lang="en-NZ" sz="1050" i="0" kern="1200" baseline="0" dirty="0" smtClean="0">
                <a:solidFill>
                  <a:schemeClr val="tx1"/>
                </a:solidFill>
                <a:effectLst/>
                <a:latin typeface="+mn-lt"/>
                <a:ea typeface="+mn-ea"/>
                <a:cs typeface="+mn-cs"/>
              </a:rPr>
              <a:t>Does the persons passport details match the NZeTA? Has it been renewed?</a:t>
            </a:r>
            <a:endParaRPr lang="en-NZ" sz="1200" i="0" kern="1200" dirty="0" smtClean="0">
              <a:solidFill>
                <a:schemeClr val="tx1"/>
              </a:solidFill>
              <a:effectLst/>
              <a:latin typeface="+mn-lt"/>
              <a:ea typeface="+mn-ea"/>
              <a:cs typeface="+mn-cs"/>
            </a:endParaRPr>
          </a:p>
          <a:p>
            <a:pPr marL="0" indent="0">
              <a:buFont typeface="Arial" panose="020B0604020202020204" pitchFamily="34" charset="0"/>
              <a:buNone/>
            </a:pPr>
            <a:r>
              <a:rPr lang="en-NZ" sz="1050" i="0" kern="1200" dirty="0" smtClean="0">
                <a:solidFill>
                  <a:schemeClr val="tx1"/>
                </a:solidFill>
                <a:effectLst/>
                <a:latin typeface="+mn-lt"/>
                <a:ea typeface="+mn-ea"/>
                <a:cs typeface="+mn-cs"/>
              </a:rPr>
              <a:t>	-Dual</a:t>
            </a:r>
            <a:r>
              <a:rPr lang="en-NZ" sz="1050" i="0" kern="1200" baseline="0" dirty="0" smtClean="0">
                <a:solidFill>
                  <a:schemeClr val="tx1"/>
                </a:solidFill>
                <a:effectLst/>
                <a:latin typeface="+mn-lt"/>
                <a:ea typeface="+mn-ea"/>
                <a:cs typeface="+mn-cs"/>
              </a:rPr>
              <a:t> nationalities: ask if they have more than one passport?</a:t>
            </a:r>
          </a:p>
          <a:p>
            <a:pPr marL="0" indent="0">
              <a:buFont typeface="Arial" panose="020B0604020202020204" pitchFamily="34" charset="0"/>
              <a:buNone/>
            </a:pPr>
            <a:r>
              <a:rPr lang="en-NZ" sz="1050" i="0" kern="1200" baseline="0" dirty="0" smtClean="0">
                <a:solidFill>
                  <a:schemeClr val="tx1"/>
                </a:solidFill>
                <a:effectLst/>
                <a:latin typeface="+mn-lt"/>
                <a:ea typeface="+mn-ea"/>
                <a:cs typeface="+mn-cs"/>
              </a:rPr>
              <a:t>	-Fraud: is the NZeTA genuine? Is the passport genuine?</a:t>
            </a:r>
          </a:p>
          <a:p>
            <a:pPr marL="0" indent="0">
              <a:buFont typeface="Arial" panose="020B0604020202020204" pitchFamily="34" charset="0"/>
              <a:buNone/>
            </a:pPr>
            <a:r>
              <a:rPr lang="en-NZ" sz="1050" i="0" kern="1200" baseline="0" dirty="0" smtClean="0">
                <a:solidFill>
                  <a:schemeClr val="tx1"/>
                </a:solidFill>
                <a:effectLst/>
                <a:latin typeface="+mn-lt"/>
                <a:ea typeface="+mn-ea"/>
                <a:cs typeface="+mn-cs"/>
              </a:rPr>
              <a:t>	-Has the NZeTA been refused? Travellers can check this themselves by checking their email or by visiting the ‘Check Your NZeTA status’ 	page at www.immigration.govt.nz/nzeta</a:t>
            </a:r>
          </a:p>
          <a:p>
            <a:pPr marL="0" indent="0">
              <a:buFont typeface="Arial" panose="020B0604020202020204" pitchFamily="34" charset="0"/>
              <a:buNone/>
            </a:pPr>
            <a:r>
              <a:rPr lang="en-NZ" sz="1050" i="0" kern="1200" baseline="0" dirty="0" smtClean="0">
                <a:solidFill>
                  <a:schemeClr val="tx1"/>
                </a:solidFill>
                <a:effectLst/>
                <a:latin typeface="+mn-lt"/>
                <a:ea typeface="+mn-ea"/>
                <a:cs typeface="+mn-cs"/>
              </a:rPr>
              <a:t>	-Is the NZeTA a transit only NZeTA?  If travellers are intending on visiting NZ they need to request a standard NZeTA (non-transit).</a:t>
            </a:r>
          </a:p>
          <a:p>
            <a:pPr marL="0" indent="0">
              <a:buFont typeface="Arial" panose="020B0604020202020204" pitchFamily="34" charset="0"/>
              <a:buNone/>
            </a:pPr>
            <a:endParaRPr lang="en-NZ" sz="1050" i="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b="1" i="0" kern="1200" dirty="0" smtClean="0">
                <a:solidFill>
                  <a:schemeClr val="tx1"/>
                </a:solidFill>
                <a:effectLst/>
                <a:latin typeface="+mn-lt"/>
                <a:ea typeface="+mn-ea"/>
                <a:cs typeface="+mn-cs"/>
              </a:rPr>
              <a:t>What if a traveller has a valid reason why they are travelling to NZ without an NZeTA (e.g. could be considered a humanitarian/emergency case, unaccompanied minor with no access to a credit card etc.)? </a:t>
            </a:r>
          </a:p>
          <a:p>
            <a:pPr marL="0" lvl="0" indent="0">
              <a:buFont typeface="Arial" panose="020B0604020202020204" pitchFamily="34" charset="0"/>
              <a:buNone/>
            </a:pPr>
            <a:r>
              <a:rPr lang="en-NZ" sz="1200" i="0" kern="1200" dirty="0" smtClean="0">
                <a:solidFill>
                  <a:schemeClr val="tx1"/>
                </a:solidFill>
                <a:effectLst/>
                <a:latin typeface="+mn-lt"/>
                <a:ea typeface="+mn-ea"/>
                <a:cs typeface="+mn-cs"/>
              </a:rPr>
              <a:t>IBO will assess these situations on a case-by-case basis. As today, you need to follow their instructions.</a:t>
            </a:r>
          </a:p>
          <a:p>
            <a:pPr marL="0" indent="0">
              <a:buFont typeface="Arial" panose="020B0604020202020204" pitchFamily="34" charset="0"/>
              <a:buNone/>
            </a:pPr>
            <a:endParaRPr lang="en-NZ" sz="1200" i="0" kern="1200" dirty="0">
              <a:solidFill>
                <a:schemeClr val="tx1"/>
              </a:solidFill>
              <a:effectLst/>
              <a:latin typeface="+mn-lt"/>
              <a:ea typeface="+mn-ea"/>
              <a:cs typeface="+mn-cs"/>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22</a:t>
            </a:fld>
            <a:endParaRPr lang="en-NZ" altLang="en-US" dirty="0">
              <a:solidFill>
                <a:prstClr val="black"/>
              </a:solidFill>
            </a:endParaRPr>
          </a:p>
        </p:txBody>
      </p:sp>
    </p:spTree>
    <p:extLst>
      <p:ext uri="{BB962C8B-B14F-4D97-AF65-F5344CB8AC3E}">
        <p14:creationId xmlns:p14="http://schemas.microsoft.com/office/powerpoint/2010/main" val="1139550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23</a:t>
            </a:fld>
            <a:endParaRPr lang="en-NZ" altLang="en-US" dirty="0">
              <a:solidFill>
                <a:prstClr val="black"/>
              </a:solidFill>
            </a:endParaRPr>
          </a:p>
        </p:txBody>
      </p:sp>
    </p:spTree>
    <p:extLst>
      <p:ext uri="{BB962C8B-B14F-4D97-AF65-F5344CB8AC3E}">
        <p14:creationId xmlns:p14="http://schemas.microsoft.com/office/powerpoint/2010/main" val="116793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Recap – key points</a:t>
            </a:r>
          </a:p>
          <a:p>
            <a:pPr marL="0" lvl="0" indent="0">
              <a:buFont typeface="Arial" panose="020B0604020202020204" pitchFamily="34" charset="0"/>
              <a:buNone/>
            </a:pPr>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The NZeTA is an authority to travel</a:t>
            </a:r>
            <a:r>
              <a:rPr lang="en-NZ" sz="1200" kern="1200" baseline="0" dirty="0" smtClean="0">
                <a:solidFill>
                  <a:schemeClr val="tx1"/>
                </a:solidFill>
                <a:effectLst/>
                <a:latin typeface="+mn-lt"/>
                <a:ea typeface="+mn-ea"/>
                <a:cs typeface="+mn-cs"/>
              </a:rPr>
              <a:t> and does not guarantee entry</a:t>
            </a:r>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You must follow your APP boarding instructions as you do today</a:t>
            </a:r>
          </a:p>
          <a:p>
            <a:pPr marL="171450" lvl="0" indent="-171450">
              <a:buFont typeface="Arial" panose="020B0604020202020204" pitchFamily="34" charset="0"/>
              <a:buChar char="•"/>
            </a:pPr>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There is a new APP response code </a:t>
            </a:r>
            <a:r>
              <a:rPr lang="en-NZ" sz="1200" b="1" kern="1200" dirty="0" smtClean="0">
                <a:solidFill>
                  <a:schemeClr val="tx1"/>
                </a:solidFill>
                <a:effectLst/>
                <a:latin typeface="+mn-lt"/>
                <a:ea typeface="+mn-ea"/>
                <a:cs typeface="+mn-cs"/>
              </a:rPr>
              <a:t>8525 – NZeTA not found</a:t>
            </a:r>
          </a:p>
          <a:p>
            <a:pPr marL="171450" lvl="0" indent="-171450">
              <a:buFont typeface="Arial" panose="020B0604020202020204" pitchFamily="34" charset="0"/>
              <a:buChar char="•"/>
            </a:pPr>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If a passenger does not have an NZeTA, then they should be directed to apply for one. In most cases the NZeTA will be issued</a:t>
            </a:r>
          </a:p>
          <a:p>
            <a:pPr marL="0" lvl="0" indent="0">
              <a:buFont typeface="Arial" panose="020B0604020202020204" pitchFamily="34" charset="0"/>
              <a:buNone/>
            </a:pPr>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If you need assistance please call IBO as you do today</a:t>
            </a:r>
          </a:p>
          <a:p>
            <a:pPr marL="171450" lvl="0" indent="-171450">
              <a:buFont typeface="Arial" panose="020B0604020202020204" pitchFamily="34" charset="0"/>
              <a:buChar char="•"/>
            </a:pPr>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If there is a an APP outage please follow your normal outage procedures</a:t>
            </a:r>
          </a:p>
          <a:p>
            <a:pPr marL="171450" lvl="0" indent="-171450">
              <a:buFont typeface="Arial" panose="020B0604020202020204" pitchFamily="34" charset="0"/>
              <a:buChar char="•"/>
            </a:pPr>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For more information please visit New Zealand’s Immigration website: </a:t>
            </a:r>
            <a:r>
              <a:rPr lang="en-NZ" sz="1200" u="sng" kern="1200" dirty="0" smtClean="0">
                <a:solidFill>
                  <a:schemeClr val="tx1"/>
                </a:solidFill>
                <a:effectLst/>
                <a:latin typeface="+mn-lt"/>
                <a:ea typeface="+mn-ea"/>
                <a:cs typeface="+mn-cs"/>
                <a:hlinkClick r:id="rId3" action="ppaction://hlinkfile"/>
              </a:rPr>
              <a:t>www.immigration.govt.nz/nzeta</a:t>
            </a:r>
            <a:r>
              <a:rPr lang="en-NZ" sz="1200" kern="1200" dirty="0" smtClean="0">
                <a:solidFill>
                  <a:schemeClr val="tx1"/>
                </a:solidFill>
                <a:effectLst/>
                <a:latin typeface="+mn-lt"/>
                <a:ea typeface="+mn-ea"/>
                <a:cs typeface="+mn-cs"/>
              </a:rPr>
              <a:t> </a:t>
            </a:r>
          </a:p>
          <a:p>
            <a:pPr marL="171450" indent="-171450" eaLnBrk="1" hangingPunct="1">
              <a:spcBef>
                <a:spcPct val="0"/>
              </a:spcBef>
              <a:buFont typeface="Arial" panose="020B0604020202020204" pitchFamily="34" charset="0"/>
              <a:buChar char="•"/>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24</a:t>
            </a:fld>
            <a:endParaRPr lang="en-NZ" altLang="en-US" dirty="0">
              <a:solidFill>
                <a:prstClr val="black"/>
              </a:solidFill>
            </a:endParaRPr>
          </a:p>
        </p:txBody>
      </p:sp>
    </p:spTree>
    <p:extLst>
      <p:ext uri="{BB962C8B-B14F-4D97-AF65-F5344CB8AC3E}">
        <p14:creationId xmlns:p14="http://schemas.microsoft.com/office/powerpoint/2010/main" val="2977613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25</a:t>
            </a:fld>
            <a:endParaRPr lang="en-NZ" altLang="en-US" dirty="0">
              <a:solidFill>
                <a:prstClr val="black"/>
              </a:solidFill>
            </a:endParaRPr>
          </a:p>
        </p:txBody>
      </p:sp>
    </p:spTree>
    <p:extLst>
      <p:ext uri="{BB962C8B-B14F-4D97-AF65-F5344CB8AC3E}">
        <p14:creationId xmlns:p14="http://schemas.microsoft.com/office/powerpoint/2010/main" val="3560341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Questions</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Ask the audience if they have any questions about anything they have covered in the session and discuss.</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Ask the audience reflect on the session and show how confident they are on a scale of 1-10 about how they will support NZeTA traveller scenarios?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Provide any support that is necessary.</a:t>
            </a:r>
          </a:p>
          <a:p>
            <a:endParaRPr lang="en-NZ" altLang="en-US" sz="1200" kern="1200" dirty="0" smtClean="0">
              <a:solidFill>
                <a:schemeClr val="tx1"/>
              </a:solidFill>
              <a:effectLst/>
              <a:latin typeface="+mn-lt"/>
              <a:ea typeface="+mn-ea"/>
              <a:cs typeface="+mn-cs"/>
            </a:endParaRPr>
          </a:p>
          <a:p>
            <a:r>
              <a:rPr lang="en-NZ" altLang="en-US" sz="1200" b="1" kern="1200" dirty="0" smtClean="0">
                <a:solidFill>
                  <a:schemeClr val="tx1"/>
                </a:solidFill>
                <a:effectLst/>
                <a:latin typeface="+mn-lt"/>
                <a:ea typeface="+mn-ea"/>
                <a:cs typeface="+mn-cs"/>
              </a:rPr>
              <a:t>Presenters/speakers: </a:t>
            </a:r>
            <a:r>
              <a:rPr lang="en-NZ" altLang="en-US" sz="1200" kern="1200" dirty="0" smtClean="0">
                <a:solidFill>
                  <a:schemeClr val="tx1"/>
                </a:solidFill>
                <a:effectLst/>
                <a:latin typeface="+mn-lt"/>
                <a:ea typeface="+mn-ea"/>
                <a:cs typeface="+mn-cs"/>
              </a:rPr>
              <a:t>please feedback to the ETA Project if there are any issues or concerns raised during your briefing session or from other engagement you have with airlines/staff:</a:t>
            </a:r>
            <a:r>
              <a:rPr lang="en-NZ" altLang="en-US" sz="1200" kern="1200" baseline="0" dirty="0" smtClean="0">
                <a:solidFill>
                  <a:schemeClr val="tx1"/>
                </a:solidFill>
                <a:effectLst/>
                <a:latin typeface="+mn-lt"/>
                <a:ea typeface="+mn-ea"/>
                <a:cs typeface="+mn-cs"/>
              </a:rPr>
              <a:t> </a:t>
            </a:r>
            <a:r>
              <a:rPr lang="en-NZ" sz="1200" u="sng" dirty="0" smtClean="0">
                <a:hlinkClick r:id="rId3"/>
              </a:rPr>
              <a:t>nzeta.information@mbie.govt.nz</a:t>
            </a:r>
            <a:r>
              <a:rPr lang="en-NZ" sz="1200" u="sng" dirty="0" smtClean="0"/>
              <a:t> </a:t>
            </a:r>
            <a:r>
              <a:rPr lang="en-NZ" sz="1200" b="1" u="none" dirty="0" smtClean="0"/>
              <a:t>(email not</a:t>
            </a:r>
            <a:r>
              <a:rPr lang="en-NZ" sz="1200" b="1" u="none" baseline="0" dirty="0" smtClean="0"/>
              <a:t> for external use).</a:t>
            </a:r>
            <a:endParaRPr lang="en-NZ" sz="1200" b="1" u="sng" dirty="0" smtClean="0"/>
          </a:p>
          <a:p>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26</a:t>
            </a:fld>
            <a:endParaRPr lang="en-NZ" altLang="en-US" dirty="0">
              <a:solidFill>
                <a:prstClr val="black"/>
              </a:solidFill>
            </a:endParaRPr>
          </a:p>
        </p:txBody>
      </p:sp>
    </p:spTree>
    <p:extLst>
      <p:ext uri="{BB962C8B-B14F-4D97-AF65-F5344CB8AC3E}">
        <p14:creationId xmlns:p14="http://schemas.microsoft.com/office/powerpoint/2010/main" val="116793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Wrap up</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Thank the audience for their time.</a:t>
            </a: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27</a:t>
            </a:fld>
            <a:endParaRPr lang="en-NZ" altLang="en-US" dirty="0">
              <a:solidFill>
                <a:prstClr val="black"/>
              </a:solidFill>
            </a:endParaRPr>
          </a:p>
        </p:txBody>
      </p:sp>
    </p:spTree>
    <p:extLst>
      <p:ext uri="{BB962C8B-B14F-4D97-AF65-F5344CB8AC3E}">
        <p14:creationId xmlns:p14="http://schemas.microsoft.com/office/powerpoint/2010/main" val="1087516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28</a:t>
            </a:fld>
            <a:endParaRPr lang="en-NZ" altLang="en-US" dirty="0">
              <a:solidFill>
                <a:prstClr val="black"/>
              </a:solidFill>
            </a:endParaRPr>
          </a:p>
        </p:txBody>
      </p:sp>
    </p:spTree>
    <p:extLst>
      <p:ext uri="{BB962C8B-B14F-4D97-AF65-F5344CB8AC3E}">
        <p14:creationId xmlns:p14="http://schemas.microsoft.com/office/powerpoint/2010/main" val="2129348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29</a:t>
            </a:fld>
            <a:endParaRPr lang="en-NZ" altLang="en-US" dirty="0">
              <a:solidFill>
                <a:prstClr val="black"/>
              </a:solidFill>
            </a:endParaRPr>
          </a:p>
        </p:txBody>
      </p:sp>
    </p:spTree>
    <p:extLst>
      <p:ext uri="{BB962C8B-B14F-4D97-AF65-F5344CB8AC3E}">
        <p14:creationId xmlns:p14="http://schemas.microsoft.com/office/powerpoint/2010/main" val="142151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3</a:t>
            </a:fld>
            <a:endParaRPr lang="en-NZ" altLang="en-US" dirty="0">
              <a:solidFill>
                <a:prstClr val="black"/>
              </a:solidFill>
            </a:endParaRPr>
          </a:p>
        </p:txBody>
      </p:sp>
    </p:spTree>
    <p:extLst>
      <p:ext uri="{BB962C8B-B14F-4D97-AF65-F5344CB8AC3E}">
        <p14:creationId xmlns:p14="http://schemas.microsoft.com/office/powerpoint/2010/main" val="116793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30</a:t>
            </a:fld>
            <a:endParaRPr lang="en-NZ" altLang="en-US" dirty="0">
              <a:solidFill>
                <a:prstClr val="black"/>
              </a:solidFill>
            </a:endParaRPr>
          </a:p>
        </p:txBody>
      </p:sp>
    </p:spTree>
    <p:extLst>
      <p:ext uri="{BB962C8B-B14F-4D97-AF65-F5344CB8AC3E}">
        <p14:creationId xmlns:p14="http://schemas.microsoft.com/office/powerpoint/2010/main" val="1764394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31</a:t>
            </a:fld>
            <a:endParaRPr lang="en-NZ" altLang="en-US" dirty="0">
              <a:solidFill>
                <a:prstClr val="black"/>
              </a:solidFill>
            </a:endParaRPr>
          </a:p>
        </p:txBody>
      </p:sp>
    </p:spTree>
    <p:extLst>
      <p:ext uri="{BB962C8B-B14F-4D97-AF65-F5344CB8AC3E}">
        <p14:creationId xmlns:p14="http://schemas.microsoft.com/office/powerpoint/2010/main" val="116793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32</a:t>
            </a:fld>
            <a:endParaRPr lang="en-NZ" altLang="en-US" dirty="0">
              <a:solidFill>
                <a:prstClr val="black"/>
              </a:solidFill>
            </a:endParaRPr>
          </a:p>
        </p:txBody>
      </p:sp>
    </p:spTree>
    <p:extLst>
      <p:ext uri="{BB962C8B-B14F-4D97-AF65-F5344CB8AC3E}">
        <p14:creationId xmlns:p14="http://schemas.microsoft.com/office/powerpoint/2010/main" val="1168714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33</a:t>
            </a:fld>
            <a:endParaRPr lang="en-NZ" altLang="en-US" dirty="0">
              <a:solidFill>
                <a:prstClr val="black"/>
              </a:solidFill>
            </a:endParaRPr>
          </a:p>
        </p:txBody>
      </p:sp>
    </p:spTree>
    <p:extLst>
      <p:ext uri="{BB962C8B-B14F-4D97-AF65-F5344CB8AC3E}">
        <p14:creationId xmlns:p14="http://schemas.microsoft.com/office/powerpoint/2010/main" val="28262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smtClean="0">
                <a:solidFill>
                  <a:schemeClr val="tx1"/>
                </a:solidFill>
                <a:effectLst/>
                <a:latin typeface="+mn-lt"/>
                <a:ea typeface="+mn-ea"/>
                <a:cs typeface="+mn-cs"/>
              </a:rPr>
              <a:t>What is an NZeTA?</a:t>
            </a:r>
          </a:p>
          <a:p>
            <a:r>
              <a:rPr lang="en-NZ" sz="1200" kern="1200" dirty="0" smtClean="0">
                <a:solidFill>
                  <a:schemeClr val="tx1"/>
                </a:solidFill>
                <a:effectLst/>
                <a:latin typeface="+mn-lt"/>
                <a:ea typeface="+mn-ea"/>
                <a:cs typeface="+mn-cs"/>
              </a:rPr>
              <a:t>The NZeTA is New Zealand’s Electronic Travel Authority which is a new border security measure being introduced by the New Zealand Government on 1 October 2019.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Some travellers who are eligible to travel to New Zealand without a visa will now be required to hold an NZeTA before their travel to New Zealand.</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NZeTA is not a visa and doesn’t guarantee entry to New Zealand. On arrival in New Zealand, travellers must still meet all existing entry requirements, such as holding an onward travel ticket, being a bona fide visitor and being in good health. </a:t>
            </a: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4</a:t>
            </a:fld>
            <a:endParaRPr lang="en-NZ" altLang="en-US" dirty="0">
              <a:solidFill>
                <a:prstClr val="black"/>
              </a:solidFill>
            </a:endParaRPr>
          </a:p>
        </p:txBody>
      </p:sp>
    </p:spTree>
    <p:extLst>
      <p:ext uri="{BB962C8B-B14F-4D97-AF65-F5344CB8AC3E}">
        <p14:creationId xmlns:p14="http://schemas.microsoft.com/office/powerpoint/2010/main" val="1909916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How do travellers request an NZeTA?</a:t>
            </a:r>
          </a:p>
          <a:p>
            <a:r>
              <a:rPr lang="en-NZ" sz="1200" kern="1200" dirty="0" smtClean="0">
                <a:solidFill>
                  <a:schemeClr val="tx1"/>
                </a:solidFill>
                <a:effectLst/>
                <a:latin typeface="+mn-lt"/>
                <a:ea typeface="+mn-ea"/>
                <a:cs typeface="+mn-cs"/>
              </a:rPr>
              <a:t>Travellers request an NZeTA either using the INZ NZeTA web form or the INZ NZeTA Mobile App.</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NZD$9 via the mobile app; NZD$12 via the website.</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Once issued, the NZeTA is valid for up to 2 years and can be used for multiple visits.</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Travellers should request their NZeTA well in advance of their trip to New Zealand. It can take up to 72 hours for an NZeTA request to be processed.</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If a traveller does not hold an NZeTA when they check in, they will not be allowed to board. They may be able to request an NZeTA upon check in, but if Immigration New Zealand cannot process the request in time, or if the request is refused, then they will not be allowed to board – we will cover off more detail about this later in this briefing session.</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Requesting an NZeTA is simple, travellers will need their passport and a Visa or MasterCard Credit or Debit card.</a:t>
            </a:r>
            <a:endParaRPr lang="en-NZ" sz="1200" kern="1200" dirty="0">
              <a:solidFill>
                <a:schemeClr val="tx1"/>
              </a:solidFill>
              <a:effectLst/>
              <a:latin typeface="+mn-lt"/>
              <a:ea typeface="+mn-ea"/>
              <a:cs typeface="+mn-cs"/>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5</a:t>
            </a:fld>
            <a:endParaRPr lang="en-NZ" altLang="en-US" dirty="0">
              <a:solidFill>
                <a:prstClr val="black"/>
              </a:solidFill>
            </a:endParaRPr>
          </a:p>
        </p:txBody>
      </p:sp>
    </p:spTree>
    <p:extLst>
      <p:ext uri="{BB962C8B-B14F-4D97-AF65-F5344CB8AC3E}">
        <p14:creationId xmlns:p14="http://schemas.microsoft.com/office/powerpoint/2010/main" val="44880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kern="1200" dirty="0" smtClean="0">
                <a:solidFill>
                  <a:schemeClr val="tx1"/>
                </a:solidFill>
                <a:effectLst/>
                <a:latin typeface="+mn-lt"/>
                <a:ea typeface="+mn-ea"/>
                <a:cs typeface="+mn-cs"/>
              </a:rPr>
              <a:t>New</a:t>
            </a:r>
            <a:r>
              <a:rPr lang="en-NZ" sz="1200" kern="1200" baseline="0" dirty="0" smtClean="0">
                <a:solidFill>
                  <a:schemeClr val="tx1"/>
                </a:solidFill>
                <a:effectLst/>
                <a:latin typeface="+mn-lt"/>
                <a:ea typeface="+mn-ea"/>
                <a:cs typeface="+mn-cs"/>
              </a:rPr>
              <a:t> Zealand is the first country in the world to develop an app for an electronic travel authority.  It utilises scanning and photo technology to capture passport details, credit card details and to capture your face which makes it really quick and easy for a traveller to request an NZeTA.</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Travellers will need their passport and a Visa or MasterCard Credit or Debit card,</a:t>
            </a:r>
            <a:r>
              <a:rPr lang="en-NZ" sz="1200" kern="1200" baseline="0" dirty="0" smtClean="0">
                <a:solidFill>
                  <a:schemeClr val="tx1"/>
                </a:solidFill>
                <a:effectLst/>
                <a:latin typeface="+mn-lt"/>
                <a:ea typeface="+mn-ea"/>
                <a:cs typeface="+mn-cs"/>
              </a:rPr>
              <a:t> an email address, a connected device on which to apply and to answer a few simple questions.</a:t>
            </a:r>
            <a:endParaRPr lang="en-NZ" sz="1200" kern="1200" dirty="0">
              <a:solidFill>
                <a:schemeClr val="tx1"/>
              </a:solidFill>
              <a:effectLst/>
              <a:latin typeface="+mn-lt"/>
              <a:ea typeface="+mn-ea"/>
              <a:cs typeface="+mn-cs"/>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6</a:t>
            </a:fld>
            <a:endParaRPr lang="en-NZ" altLang="en-US" dirty="0">
              <a:solidFill>
                <a:prstClr val="black"/>
              </a:solidFill>
            </a:endParaRPr>
          </a:p>
        </p:txBody>
      </p:sp>
    </p:spTree>
    <p:extLst>
      <p:ext uri="{BB962C8B-B14F-4D97-AF65-F5344CB8AC3E}">
        <p14:creationId xmlns:p14="http://schemas.microsoft.com/office/powerpoint/2010/main" val="324384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What is the IVL? </a:t>
            </a:r>
          </a:p>
          <a:p>
            <a:r>
              <a:rPr lang="en-NZ" sz="1200" kern="1200" dirty="0" smtClean="0">
                <a:solidFill>
                  <a:schemeClr val="tx1"/>
                </a:solidFill>
                <a:effectLst/>
                <a:latin typeface="+mn-lt"/>
                <a:ea typeface="+mn-ea"/>
                <a:cs typeface="+mn-cs"/>
              </a:rPr>
              <a:t>International Visitor Conservation and Tourism Levy (IVL)</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IVL is a way for travellers to contribute directly to the tourism infrastructure they use and help protect the natural environment they enjoy during their stay in New Zealand.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Most visitors to New Zealand will need to pay the IVL</a:t>
            </a:r>
            <a:r>
              <a:rPr lang="en-NZ" sz="1200" b="1" kern="120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and this payment will be made when they apply for either their visa or request an NZeTA, which may enable multiple entries for one payment. The IVL costs NZD$35 and, if required, will be charged automatically at the time travellers request their NZeTA making it easy for the traveller.</a:t>
            </a: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7</a:t>
            </a:fld>
            <a:endParaRPr lang="en-NZ" altLang="en-US" dirty="0">
              <a:solidFill>
                <a:prstClr val="black"/>
              </a:solidFill>
            </a:endParaRPr>
          </a:p>
        </p:txBody>
      </p:sp>
    </p:spTree>
    <p:extLst>
      <p:ext uri="{BB962C8B-B14F-4D97-AF65-F5344CB8AC3E}">
        <p14:creationId xmlns:p14="http://schemas.microsoft.com/office/powerpoint/2010/main" val="188277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Why</a:t>
            </a:r>
            <a:r>
              <a:rPr lang="en-NZ" sz="1200" b="1" kern="1200" baseline="0" dirty="0" smtClean="0">
                <a:solidFill>
                  <a:schemeClr val="tx1"/>
                </a:solidFill>
                <a:effectLst/>
                <a:latin typeface="+mn-lt"/>
                <a:ea typeface="+mn-ea"/>
                <a:cs typeface="+mn-cs"/>
              </a:rPr>
              <a:t> is NZ introducing the NZeTA?</a:t>
            </a:r>
            <a:endParaRPr lang="en-NZ" sz="1200" b="1"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In recent years New Zealand has experienced an exponential increase in the number of visitors</a:t>
            </a:r>
            <a:r>
              <a:rPr lang="en-NZ" sz="1200" kern="1200" baseline="0" dirty="0" smtClean="0">
                <a:solidFill>
                  <a:schemeClr val="tx1"/>
                </a:solidFill>
                <a:effectLst/>
                <a:latin typeface="+mn-lt"/>
                <a:ea typeface="+mn-ea"/>
                <a:cs typeface="+mn-cs"/>
              </a:rPr>
              <a:t> and c</a:t>
            </a:r>
            <a:r>
              <a:rPr lang="en-NZ" sz="1200" kern="1200" dirty="0" smtClean="0">
                <a:solidFill>
                  <a:schemeClr val="tx1"/>
                </a:solidFill>
                <a:effectLst/>
                <a:latin typeface="+mn-lt"/>
                <a:ea typeface="+mn-ea"/>
                <a:cs typeface="+mn-cs"/>
              </a:rPr>
              <a:t>urrently, visa waiver visitors receive only light-touch screening.</a:t>
            </a:r>
          </a:p>
          <a:p>
            <a:endParaRPr lang="en-NZ" sz="1200" kern="1200" dirty="0" smtClean="0">
              <a:solidFill>
                <a:schemeClr val="tx1"/>
              </a:solidFill>
              <a:effectLst/>
              <a:latin typeface="+mn-lt"/>
              <a:ea typeface="+mn-ea"/>
              <a:cs typeface="+mn-cs"/>
            </a:endParaRPr>
          </a:p>
          <a:p>
            <a:pPr marL="0" indent="0">
              <a:spcBef>
                <a:spcPts val="0"/>
              </a:spcBef>
              <a:buNone/>
            </a:pPr>
            <a:r>
              <a:rPr lang="en-NZ" sz="1200" dirty="0" smtClean="0"/>
              <a:t>Introducing the NZeTA will:</a:t>
            </a:r>
          </a:p>
          <a:p>
            <a:pPr>
              <a:spcBef>
                <a:spcPts val="0"/>
              </a:spcBef>
            </a:pPr>
            <a:r>
              <a:rPr lang="en-NZ" sz="1200" dirty="0" smtClean="0">
                <a:solidFill>
                  <a:prstClr val="black"/>
                </a:solidFill>
              </a:rPr>
              <a:t>streamline systems for entry which will </a:t>
            </a:r>
            <a:r>
              <a:rPr lang="en-NZ" sz="1200" dirty="0" smtClean="0"/>
              <a:t>speed up border clearance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t>Allow m</a:t>
            </a:r>
            <a:r>
              <a:rPr lang="en-NZ" sz="1200" dirty="0" smtClean="0">
                <a:solidFill>
                  <a:prstClr val="black"/>
                </a:solidFill>
              </a:rPr>
              <a:t>ore detailed security checks to be performed on people who are coming to visit which will </a:t>
            </a:r>
            <a:r>
              <a:rPr lang="en-NZ" sz="1200" dirty="0" smtClean="0"/>
              <a:t>strengthen security and is based on</a:t>
            </a:r>
            <a:r>
              <a:rPr lang="en-NZ" sz="1200" dirty="0" smtClean="0">
                <a:solidFill>
                  <a:prstClr val="black"/>
                </a:solidFill>
              </a:rPr>
              <a:t> best practice border security systems implemented in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effectLst/>
              </a:rPr>
              <a:t>While it is a significant change, we hope that there will be benefits for carriers too, with fewer passengers refused entry to New Zealand at the onshore border (and subsequently turned-around which incurs costs to carriers as well).</a:t>
            </a:r>
          </a:p>
          <a:p>
            <a:pPr>
              <a:spcBef>
                <a:spcPts val="0"/>
              </a:spcBef>
            </a:pPr>
            <a:endParaRPr lang="en-NZ" sz="1200" dirty="0" smtClean="0">
              <a:solidFill>
                <a:prstClr val="black"/>
              </a:solidFill>
            </a:endParaRPr>
          </a:p>
          <a:p>
            <a:pPr>
              <a:spcBef>
                <a:spcPts val="0"/>
              </a:spcBef>
            </a:pPr>
            <a:endParaRPr lang="en-NZ" sz="12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smtClean="0">
                <a:effectLst/>
              </a:rPr>
              <a:t>Airlines’ responsibilities around NZeTA arises from the airlines’ legal obligations with respect to the Advance Passenger Processing system (APP). Whether or not a traveller holds an NZeTA will be automatically assessed when the person presents at check-in for the flight to NZ, via prescribed data submitted from the airline via APP. The obligation is to submit the required APP data and comply with the boarding instructions received. Airlines should do as they do now – follow the APP instructions. Airlines commit an offence if they fail to comply with  ‘Do Not Board’ instructions from</a:t>
            </a:r>
            <a:r>
              <a:rPr lang="en-NZ" sz="1400" baseline="0" dirty="0" smtClean="0">
                <a:effectLst/>
              </a:rPr>
              <a:t> </a:t>
            </a:r>
            <a:r>
              <a:rPr lang="en-NZ" sz="1400" dirty="0" smtClean="0">
                <a:effectLst/>
              </a:rPr>
              <a:t>APP.  This means that the carrier may be infringed or prosecuted if a passenger is boarded when it has received either of these responses.</a:t>
            </a:r>
          </a:p>
          <a:p>
            <a:endParaRPr lang="en-NZ" sz="1400" dirty="0" smtClean="0">
              <a:effectLst/>
            </a:endParaRPr>
          </a:p>
          <a:p>
            <a:r>
              <a:rPr lang="en-NZ" sz="1400" dirty="0" smtClean="0">
                <a:effectLst/>
              </a:rPr>
              <a:t>Of course, where boarding is initially denied, we are keen to ensure all appropriate steps are taken to resolve the issue so that boarding can be permitted (via APP) for bona fide travellers to continue on their journey but we’ll cover that process</a:t>
            </a:r>
            <a:r>
              <a:rPr lang="en-NZ" sz="1400" baseline="0" dirty="0" smtClean="0">
                <a:effectLst/>
              </a:rPr>
              <a:t> later in this session.</a:t>
            </a:r>
          </a:p>
          <a:p>
            <a:endParaRPr lang="en-NZ" sz="1400" dirty="0" smtClean="0">
              <a:effectLst/>
            </a:endParaRPr>
          </a:p>
          <a:p>
            <a:r>
              <a:rPr lang="en-NZ" sz="1400" dirty="0" smtClean="0">
                <a:effectLst/>
              </a:rPr>
              <a:t>Remember that INZ is able to exercise its discretion, to allow boarding for passengers in exceptional circumstances. The override procedure is a current process and INZ has recruited a number of additional resources to support any increase post 1 October.</a:t>
            </a:r>
          </a:p>
          <a:p>
            <a:pPr>
              <a:spcBef>
                <a:spcPts val="0"/>
              </a:spcBef>
            </a:pPr>
            <a:endParaRPr lang="en-NZ" sz="1400" dirty="0" smtClean="0">
              <a:solidFill>
                <a:prstClr val="black"/>
              </a:solidFill>
            </a:endParaRPr>
          </a:p>
          <a:p>
            <a:endParaRPr lang="en-NZ" sz="1200" kern="1200" dirty="0" smtClean="0">
              <a:solidFill>
                <a:schemeClr val="tx1"/>
              </a:solidFill>
              <a:effectLst/>
              <a:latin typeface="+mn-lt"/>
              <a:ea typeface="+mn-ea"/>
              <a:cs typeface="+mn-cs"/>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8</a:t>
            </a:fld>
            <a:endParaRPr lang="en-NZ" altLang="en-US" dirty="0">
              <a:solidFill>
                <a:prstClr val="black"/>
              </a:solidFill>
            </a:endParaRPr>
          </a:p>
        </p:txBody>
      </p:sp>
    </p:spTree>
    <p:extLst>
      <p:ext uri="{BB962C8B-B14F-4D97-AF65-F5344CB8AC3E}">
        <p14:creationId xmlns:p14="http://schemas.microsoft.com/office/powerpoint/2010/main" val="3181373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sz="1200" b="1" kern="1200" dirty="0" smtClean="0">
                <a:solidFill>
                  <a:schemeClr val="tx1"/>
                </a:solidFill>
                <a:effectLst/>
                <a:latin typeface="+mn-lt"/>
                <a:ea typeface="+mn-ea"/>
                <a:cs typeface="+mn-cs"/>
              </a:rPr>
              <a:t>Who needs an NZeTA?</a:t>
            </a:r>
          </a:p>
          <a:p>
            <a:r>
              <a:rPr lang="en-NZ" sz="1200" kern="1200" dirty="0" smtClean="0">
                <a:solidFill>
                  <a:schemeClr val="tx1"/>
                </a:solidFill>
                <a:effectLst/>
                <a:latin typeface="+mn-lt"/>
                <a:ea typeface="+mn-ea"/>
                <a:cs typeface="+mn-cs"/>
              </a:rPr>
              <a:t>You are required to hold an NZeTA before travelling</a:t>
            </a:r>
          </a:p>
          <a:p>
            <a:r>
              <a:rPr lang="en-NZ" sz="1200" kern="1200" dirty="0" smtClean="0">
                <a:solidFill>
                  <a:schemeClr val="tx1"/>
                </a:solidFill>
                <a:effectLst/>
                <a:latin typeface="+mn-lt"/>
                <a:ea typeface="+mn-ea"/>
                <a:cs typeface="+mn-cs"/>
              </a:rPr>
              <a:t>to New Zealand if you are:</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 Travelling on a passport from a visa waiver country.</a:t>
            </a:r>
          </a:p>
          <a:p>
            <a:r>
              <a:rPr lang="en-NZ" sz="1200" kern="1200" dirty="0" smtClean="0">
                <a:solidFill>
                  <a:schemeClr val="tx1"/>
                </a:solidFill>
                <a:effectLst/>
                <a:latin typeface="+mn-lt"/>
                <a:ea typeface="+mn-ea"/>
                <a:cs typeface="+mn-cs"/>
              </a:rPr>
              <a:t>• An Australian permanent resident.</a:t>
            </a:r>
          </a:p>
          <a:p>
            <a:r>
              <a:rPr lang="en-NZ" sz="1200" kern="1200" dirty="0" smtClean="0">
                <a:solidFill>
                  <a:schemeClr val="tx1"/>
                </a:solidFill>
                <a:effectLst/>
                <a:latin typeface="+mn-lt"/>
                <a:ea typeface="+mn-ea"/>
                <a:cs typeface="+mn-cs"/>
              </a:rPr>
              <a:t>• A cruise ship passenger, regardless of nationality.</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If you are a cruise ship passenger from a visa required country, you can visit New Zealand using an NZeTA, but you must be travelling to New Zealand on the cruise ship.</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Do visitors in transit also need an NZeTA?</a:t>
            </a:r>
          </a:p>
          <a:p>
            <a:r>
              <a:rPr lang="en-NZ" sz="1200" kern="1200" dirty="0" smtClean="0">
                <a:solidFill>
                  <a:schemeClr val="tx1"/>
                </a:solidFill>
                <a:effectLst/>
                <a:latin typeface="+mn-lt"/>
                <a:ea typeface="+mn-ea"/>
                <a:cs typeface="+mn-cs"/>
              </a:rPr>
              <a:t>Travellers from visa waiver or transit visa waiver countries who are in transit through Auckland</a:t>
            </a:r>
            <a:r>
              <a:rPr lang="en-NZ" sz="1200" kern="1200" baseline="0" dirty="0" smtClean="0">
                <a:solidFill>
                  <a:schemeClr val="tx1"/>
                </a:solidFill>
                <a:effectLst/>
                <a:latin typeface="+mn-lt"/>
                <a:ea typeface="+mn-ea"/>
                <a:cs typeface="+mn-cs"/>
              </a:rPr>
              <a:t> International Airport </a:t>
            </a:r>
            <a:r>
              <a:rPr lang="en-NZ" sz="1200" kern="1200" dirty="0" smtClean="0">
                <a:solidFill>
                  <a:schemeClr val="tx1"/>
                </a:solidFill>
                <a:effectLst/>
                <a:latin typeface="+mn-lt"/>
                <a:ea typeface="+mn-ea"/>
                <a:cs typeface="+mn-cs"/>
              </a:rPr>
              <a:t>are required to hold an NZeTA from 1 October 2019, even if New Zealand is not their final destination</a:t>
            </a:r>
          </a:p>
          <a:p>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People transiting to or from Australia, regardless of nationality, can do this with an NZeTA. </a:t>
            </a:r>
            <a:r>
              <a:rPr lang="en-NZ" sz="1200" kern="1200" baseline="0" dirty="0" smtClean="0">
                <a:solidFill>
                  <a:schemeClr val="tx1"/>
                </a:solidFill>
                <a:effectLst/>
                <a:latin typeface="+mn-lt"/>
                <a:ea typeface="+mn-ea"/>
                <a:cs typeface="+mn-cs"/>
              </a:rPr>
              <a:t> This is a benefit</a:t>
            </a:r>
            <a:r>
              <a:rPr lang="en-NZ" sz="1200" kern="1200" dirty="0" smtClean="0">
                <a:solidFill>
                  <a:schemeClr val="tx1"/>
                </a:solidFill>
                <a:effectLst/>
                <a:latin typeface="+mn-lt"/>
                <a:ea typeface="+mn-ea"/>
                <a:cs typeface="+mn-cs"/>
              </a:rPr>
              <a:t> for those passengers who would previously have been transit visa required. </a:t>
            </a:r>
          </a:p>
          <a:p>
            <a:r>
              <a:rPr lang="en-NZ" sz="1200" kern="1200" dirty="0" smtClean="0">
                <a:solidFill>
                  <a:schemeClr val="tx1"/>
                </a:solidFill>
                <a:effectLst/>
                <a:latin typeface="+mn-lt"/>
                <a:ea typeface="+mn-ea"/>
                <a:cs typeface="+mn-cs"/>
              </a:rPr>
              <a:t> </a:t>
            </a:r>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E2ACEC-C291-4EB1-89C9-581E31708B94}" type="slidenum">
              <a:rPr lang="en-NZ" altLang="en-US">
                <a:solidFill>
                  <a:prstClr val="black"/>
                </a:solidFill>
              </a:rPr>
              <a:pPr eaLnBrk="1" hangingPunct="1">
                <a:spcBef>
                  <a:spcPct val="0"/>
                </a:spcBef>
              </a:pPr>
              <a:t>9</a:t>
            </a:fld>
            <a:endParaRPr lang="en-NZ" altLang="en-US" dirty="0">
              <a:solidFill>
                <a:prstClr val="black"/>
              </a:solidFill>
            </a:endParaRPr>
          </a:p>
        </p:txBody>
      </p:sp>
    </p:spTree>
    <p:extLst>
      <p:ext uri="{BB962C8B-B14F-4D97-AF65-F5344CB8AC3E}">
        <p14:creationId xmlns:p14="http://schemas.microsoft.com/office/powerpoint/2010/main" val="11679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03" indent="0" algn="ctr">
              <a:buNone/>
              <a:defRPr>
                <a:solidFill>
                  <a:schemeClr val="tx1">
                    <a:tint val="75000"/>
                  </a:schemeClr>
                </a:solidFill>
              </a:defRPr>
            </a:lvl2pPr>
            <a:lvl3pPr marL="914006" indent="0" algn="ctr">
              <a:buNone/>
              <a:defRPr>
                <a:solidFill>
                  <a:schemeClr val="tx1">
                    <a:tint val="75000"/>
                  </a:schemeClr>
                </a:solidFill>
              </a:defRPr>
            </a:lvl3pPr>
            <a:lvl4pPr marL="1371009" indent="0" algn="ctr">
              <a:buNone/>
              <a:defRPr>
                <a:solidFill>
                  <a:schemeClr val="tx1">
                    <a:tint val="75000"/>
                  </a:schemeClr>
                </a:solidFill>
              </a:defRPr>
            </a:lvl4pPr>
            <a:lvl5pPr marL="1828013" indent="0" algn="ctr">
              <a:buNone/>
              <a:defRPr>
                <a:solidFill>
                  <a:schemeClr val="tx1">
                    <a:tint val="75000"/>
                  </a:schemeClr>
                </a:solidFill>
              </a:defRPr>
            </a:lvl5pPr>
            <a:lvl6pPr marL="2285015" indent="0" algn="ctr">
              <a:buNone/>
              <a:defRPr>
                <a:solidFill>
                  <a:schemeClr val="tx1">
                    <a:tint val="75000"/>
                  </a:schemeClr>
                </a:solidFill>
              </a:defRPr>
            </a:lvl6pPr>
            <a:lvl7pPr marL="2742020" indent="0" algn="ctr">
              <a:buNone/>
              <a:defRPr>
                <a:solidFill>
                  <a:schemeClr val="tx1">
                    <a:tint val="75000"/>
                  </a:schemeClr>
                </a:solidFill>
              </a:defRPr>
            </a:lvl7pPr>
            <a:lvl8pPr marL="3199023" indent="0" algn="ctr">
              <a:buNone/>
              <a:defRPr>
                <a:solidFill>
                  <a:schemeClr val="tx1">
                    <a:tint val="75000"/>
                  </a:schemeClr>
                </a:solidFill>
              </a:defRPr>
            </a:lvl8pPr>
            <a:lvl9pPr marL="3656026"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D8A92E5-A0FD-486D-8AE1-A929F88ECA3A}"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764945-32D5-4906-857E-78C984BF5B55}"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47695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8A92E5-A0FD-486D-8AE1-A929F88ECA3A}"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764945-32D5-4906-857E-78C984BF5B55}"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0568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8A92E5-A0FD-486D-8AE1-A929F88ECA3A}"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764945-32D5-4906-857E-78C984BF5B55}"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4142981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31640" y="2492896"/>
            <a:ext cx="7126560" cy="936104"/>
          </a:xfrm>
        </p:spPr>
        <p:txBody>
          <a:bodyPr>
            <a:normAutofit/>
          </a:bodyPr>
          <a:lstStyle>
            <a:lvl1pPr algn="l">
              <a:defRPr sz="4000">
                <a:solidFill>
                  <a:schemeClr val="bg1"/>
                </a:solidFill>
              </a:defRPr>
            </a:lvl1pPr>
          </a:lstStyle>
          <a:p>
            <a:r>
              <a:rPr lang="en-US" dirty="0" smtClean="0"/>
              <a:t>Title</a:t>
            </a:r>
            <a:br>
              <a:rPr lang="en-US" dirty="0" smtClean="0"/>
            </a:br>
            <a:endParaRPr lang="en-NZ" dirty="0"/>
          </a:p>
        </p:txBody>
      </p:sp>
    </p:spTree>
    <p:extLst>
      <p:ext uri="{BB962C8B-B14F-4D97-AF65-F5344CB8AC3E}">
        <p14:creationId xmlns:p14="http://schemas.microsoft.com/office/powerpoint/2010/main" val="16149805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E4B668D-8588-4113-930C-E219248DFCD2}"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19DA9B-ED6E-4C93-B0D9-82CE5070D1A4}"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510160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83" indent="0">
              <a:buNone/>
              <a:defRPr sz="1800">
                <a:solidFill>
                  <a:schemeClr val="tx1">
                    <a:tint val="75000"/>
                  </a:schemeClr>
                </a:solidFill>
              </a:defRPr>
            </a:lvl2pPr>
            <a:lvl3pPr marL="914168" indent="0">
              <a:buNone/>
              <a:defRPr sz="1600">
                <a:solidFill>
                  <a:schemeClr val="tx1">
                    <a:tint val="75000"/>
                  </a:schemeClr>
                </a:solidFill>
              </a:defRPr>
            </a:lvl3pPr>
            <a:lvl4pPr marL="1371251" indent="0">
              <a:buNone/>
              <a:defRPr sz="1400">
                <a:solidFill>
                  <a:schemeClr val="tx1">
                    <a:tint val="75000"/>
                  </a:schemeClr>
                </a:solidFill>
              </a:defRPr>
            </a:lvl4pPr>
            <a:lvl5pPr marL="1828336" indent="0">
              <a:buNone/>
              <a:defRPr sz="1400">
                <a:solidFill>
                  <a:schemeClr val="tx1">
                    <a:tint val="75000"/>
                  </a:schemeClr>
                </a:solidFill>
              </a:defRPr>
            </a:lvl5pPr>
            <a:lvl6pPr marL="2285419" indent="0">
              <a:buNone/>
              <a:defRPr sz="1400">
                <a:solidFill>
                  <a:schemeClr val="tx1">
                    <a:tint val="75000"/>
                  </a:schemeClr>
                </a:solidFill>
              </a:defRPr>
            </a:lvl6pPr>
            <a:lvl7pPr marL="2742504" indent="0">
              <a:buNone/>
              <a:defRPr sz="1400">
                <a:solidFill>
                  <a:schemeClr val="tx1">
                    <a:tint val="75000"/>
                  </a:schemeClr>
                </a:solidFill>
              </a:defRPr>
            </a:lvl7pPr>
            <a:lvl8pPr marL="3199587" indent="0">
              <a:buNone/>
              <a:defRPr sz="1400">
                <a:solidFill>
                  <a:schemeClr val="tx1">
                    <a:tint val="75000"/>
                  </a:schemeClr>
                </a:solidFill>
              </a:defRPr>
            </a:lvl8pPr>
            <a:lvl9pPr marL="365667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B668D-8588-4113-930C-E219248DFCD2}"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19DA9B-ED6E-4C93-B0D9-82CE5070D1A4}"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617347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E4B668D-8588-4113-930C-E219248DFCD2}" type="datetimeFigureOut">
              <a:rPr lang="en-NZ" smtClean="0">
                <a:solidFill>
                  <a:prstClr val="black">
                    <a:tint val="75000"/>
                  </a:prstClr>
                </a:solidFill>
              </a:rPr>
              <a:pPr/>
              <a:t>26/09/2019</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19DA9B-ED6E-4C93-B0D9-82CE5070D1A4}"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079119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083" indent="0">
              <a:buNone/>
              <a:defRPr sz="2000" b="1"/>
            </a:lvl2pPr>
            <a:lvl3pPr marL="914168" indent="0">
              <a:buNone/>
              <a:defRPr sz="1800" b="1"/>
            </a:lvl3pPr>
            <a:lvl4pPr marL="1371251" indent="0">
              <a:buNone/>
              <a:defRPr sz="1600" b="1"/>
            </a:lvl4pPr>
            <a:lvl5pPr marL="1828336" indent="0">
              <a:buNone/>
              <a:defRPr sz="1600" b="1"/>
            </a:lvl5pPr>
            <a:lvl6pPr marL="2285419" indent="0">
              <a:buNone/>
              <a:defRPr sz="1600" b="1"/>
            </a:lvl6pPr>
            <a:lvl7pPr marL="2742504" indent="0">
              <a:buNone/>
              <a:defRPr sz="1600" b="1"/>
            </a:lvl7pPr>
            <a:lvl8pPr marL="3199587" indent="0">
              <a:buNone/>
              <a:defRPr sz="1600" b="1"/>
            </a:lvl8pPr>
            <a:lvl9pPr marL="365667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083" indent="0">
              <a:buNone/>
              <a:defRPr sz="2000" b="1"/>
            </a:lvl2pPr>
            <a:lvl3pPr marL="914168" indent="0">
              <a:buNone/>
              <a:defRPr sz="1800" b="1"/>
            </a:lvl3pPr>
            <a:lvl4pPr marL="1371251" indent="0">
              <a:buNone/>
              <a:defRPr sz="1600" b="1"/>
            </a:lvl4pPr>
            <a:lvl5pPr marL="1828336" indent="0">
              <a:buNone/>
              <a:defRPr sz="1600" b="1"/>
            </a:lvl5pPr>
            <a:lvl6pPr marL="2285419" indent="0">
              <a:buNone/>
              <a:defRPr sz="1600" b="1"/>
            </a:lvl6pPr>
            <a:lvl7pPr marL="2742504" indent="0">
              <a:buNone/>
              <a:defRPr sz="1600" b="1"/>
            </a:lvl7pPr>
            <a:lvl8pPr marL="3199587" indent="0">
              <a:buNone/>
              <a:defRPr sz="1600" b="1"/>
            </a:lvl8pPr>
            <a:lvl9pPr marL="365667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2E4B668D-8588-4113-930C-E219248DFCD2}" type="datetimeFigureOut">
              <a:rPr lang="en-NZ" smtClean="0">
                <a:solidFill>
                  <a:prstClr val="black">
                    <a:tint val="75000"/>
                  </a:prstClr>
                </a:solidFill>
              </a:rPr>
              <a:pPr/>
              <a:t>26/09/2019</a:t>
            </a:fld>
            <a:endParaRPr lang="en-NZ"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NZ"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A19DA9B-ED6E-4C93-B0D9-82CE5070D1A4}"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4234129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2E4B668D-8588-4113-930C-E219248DFCD2}" type="datetimeFigureOut">
              <a:rPr lang="en-NZ" smtClean="0">
                <a:solidFill>
                  <a:prstClr val="black">
                    <a:tint val="75000"/>
                  </a:prstClr>
                </a:solidFill>
              </a:rPr>
              <a:pPr/>
              <a:t>26/09/2019</a:t>
            </a:fld>
            <a:endParaRPr lang="en-NZ"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NZ"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A19DA9B-ED6E-4C93-B0D9-82CE5070D1A4}"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661529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B668D-8588-4113-930C-E219248DFCD2}" type="datetimeFigureOut">
              <a:rPr lang="en-NZ" smtClean="0">
                <a:solidFill>
                  <a:prstClr val="black">
                    <a:tint val="75000"/>
                  </a:prstClr>
                </a:solidFill>
              </a:rPr>
              <a:pPr/>
              <a:t>26/09/2019</a:t>
            </a:fld>
            <a:endParaRPr lang="en-NZ"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NZ"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A19DA9B-ED6E-4C93-B0D9-82CE5070D1A4}"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535385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083" indent="0">
              <a:buNone/>
              <a:defRPr sz="1200"/>
            </a:lvl2pPr>
            <a:lvl3pPr marL="914168" indent="0">
              <a:buNone/>
              <a:defRPr sz="1000"/>
            </a:lvl3pPr>
            <a:lvl4pPr marL="1371251" indent="0">
              <a:buNone/>
              <a:defRPr sz="900"/>
            </a:lvl4pPr>
            <a:lvl5pPr marL="1828336" indent="0">
              <a:buNone/>
              <a:defRPr sz="900"/>
            </a:lvl5pPr>
            <a:lvl6pPr marL="2285419" indent="0">
              <a:buNone/>
              <a:defRPr sz="900"/>
            </a:lvl6pPr>
            <a:lvl7pPr marL="2742504" indent="0">
              <a:buNone/>
              <a:defRPr sz="900"/>
            </a:lvl7pPr>
            <a:lvl8pPr marL="3199587" indent="0">
              <a:buNone/>
              <a:defRPr sz="900"/>
            </a:lvl8pPr>
            <a:lvl9pPr marL="365667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B668D-8588-4113-930C-E219248DFCD2}" type="datetimeFigureOut">
              <a:rPr lang="en-NZ" smtClean="0">
                <a:solidFill>
                  <a:prstClr val="black">
                    <a:tint val="75000"/>
                  </a:prstClr>
                </a:solidFill>
              </a:rPr>
              <a:pPr/>
              <a:t>26/09/2019</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19DA9B-ED6E-4C93-B0D9-82CE5070D1A4}"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19173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8A92E5-A0FD-486D-8AE1-A929F88ECA3A}"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764945-32D5-4906-857E-78C984BF5B55}"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811507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3" indent="0">
              <a:buNone/>
              <a:defRPr sz="2800"/>
            </a:lvl2pPr>
            <a:lvl3pPr marL="914168" indent="0">
              <a:buNone/>
              <a:defRPr sz="2400"/>
            </a:lvl3pPr>
            <a:lvl4pPr marL="1371251" indent="0">
              <a:buNone/>
              <a:defRPr sz="2000"/>
            </a:lvl4pPr>
            <a:lvl5pPr marL="1828336" indent="0">
              <a:buNone/>
              <a:defRPr sz="2000"/>
            </a:lvl5pPr>
            <a:lvl6pPr marL="2285419" indent="0">
              <a:buNone/>
              <a:defRPr sz="2000"/>
            </a:lvl6pPr>
            <a:lvl7pPr marL="2742504" indent="0">
              <a:buNone/>
              <a:defRPr sz="2000"/>
            </a:lvl7pPr>
            <a:lvl8pPr marL="3199587" indent="0">
              <a:buNone/>
              <a:defRPr sz="2000"/>
            </a:lvl8pPr>
            <a:lvl9pPr marL="3656671"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3" indent="0">
              <a:buNone/>
              <a:defRPr sz="1200"/>
            </a:lvl2pPr>
            <a:lvl3pPr marL="914168" indent="0">
              <a:buNone/>
              <a:defRPr sz="1000"/>
            </a:lvl3pPr>
            <a:lvl4pPr marL="1371251" indent="0">
              <a:buNone/>
              <a:defRPr sz="900"/>
            </a:lvl4pPr>
            <a:lvl5pPr marL="1828336" indent="0">
              <a:buNone/>
              <a:defRPr sz="900"/>
            </a:lvl5pPr>
            <a:lvl6pPr marL="2285419" indent="0">
              <a:buNone/>
              <a:defRPr sz="900"/>
            </a:lvl6pPr>
            <a:lvl7pPr marL="2742504" indent="0">
              <a:buNone/>
              <a:defRPr sz="900"/>
            </a:lvl7pPr>
            <a:lvl8pPr marL="3199587" indent="0">
              <a:buNone/>
              <a:defRPr sz="900"/>
            </a:lvl8pPr>
            <a:lvl9pPr marL="365667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B668D-8588-4113-930C-E219248DFCD2}" type="datetimeFigureOut">
              <a:rPr lang="en-NZ" smtClean="0">
                <a:solidFill>
                  <a:prstClr val="black">
                    <a:tint val="75000"/>
                  </a:prstClr>
                </a:solidFill>
              </a:rPr>
              <a:pPr/>
              <a:t>26/09/2019</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19DA9B-ED6E-4C93-B0D9-82CE5070D1A4}"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311909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E4B668D-8588-4113-930C-E219248DFCD2}"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19DA9B-ED6E-4C93-B0D9-82CE5070D1A4}"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410696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0"/>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E4B668D-8588-4113-930C-E219248DFCD2}"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19DA9B-ED6E-4C93-B0D9-82CE5070D1A4}"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430994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46CC7B14-5CAC-4B2D-B4F5-BD8083C650C6}"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B596FB-B767-47FA-8255-32E3175369BA}"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619525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6CC7B14-5CAC-4B2D-B4F5-BD8083C650C6}"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B596FB-B767-47FA-8255-32E3175369BA}"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700461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C7B14-5CAC-4B2D-B4F5-BD8083C650C6}"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B596FB-B767-47FA-8255-32E3175369BA}"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852515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46CC7B14-5CAC-4B2D-B4F5-BD8083C650C6}" type="datetimeFigureOut">
              <a:rPr lang="en-NZ" smtClean="0">
                <a:solidFill>
                  <a:prstClr val="black">
                    <a:tint val="75000"/>
                  </a:prstClr>
                </a:solidFill>
              </a:rPr>
              <a:pPr/>
              <a:t>26/09/2019</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B596FB-B767-47FA-8255-32E3175369BA}"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299058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46CC7B14-5CAC-4B2D-B4F5-BD8083C650C6}" type="datetimeFigureOut">
              <a:rPr lang="en-NZ" smtClean="0">
                <a:solidFill>
                  <a:prstClr val="black">
                    <a:tint val="75000"/>
                  </a:prstClr>
                </a:solidFill>
              </a:rPr>
              <a:pPr/>
              <a:t>26/09/2019</a:t>
            </a:fld>
            <a:endParaRPr lang="en-NZ"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NZ"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B596FB-B767-47FA-8255-32E3175369BA}"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088614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46CC7B14-5CAC-4B2D-B4F5-BD8083C650C6}" type="datetimeFigureOut">
              <a:rPr lang="en-NZ" smtClean="0">
                <a:solidFill>
                  <a:prstClr val="black">
                    <a:tint val="75000"/>
                  </a:prstClr>
                </a:solidFill>
              </a:rPr>
              <a:pPr/>
              <a:t>26/09/2019</a:t>
            </a:fld>
            <a:endParaRPr lang="en-NZ"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NZ"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B596FB-B767-47FA-8255-32E3175369BA}"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619423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C7B14-5CAC-4B2D-B4F5-BD8083C650C6}" type="datetimeFigureOut">
              <a:rPr lang="en-NZ" smtClean="0">
                <a:solidFill>
                  <a:prstClr val="black">
                    <a:tint val="75000"/>
                  </a:prstClr>
                </a:solidFill>
              </a:rPr>
              <a:pPr/>
              <a:t>26/09/2019</a:t>
            </a:fld>
            <a:endParaRPr lang="en-NZ"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NZ"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B596FB-B767-47FA-8255-32E3175369BA}"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40795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03" indent="0">
              <a:buNone/>
              <a:defRPr sz="1800">
                <a:solidFill>
                  <a:schemeClr val="tx1">
                    <a:tint val="75000"/>
                  </a:schemeClr>
                </a:solidFill>
              </a:defRPr>
            </a:lvl2pPr>
            <a:lvl3pPr marL="914006" indent="0">
              <a:buNone/>
              <a:defRPr sz="1600">
                <a:solidFill>
                  <a:schemeClr val="tx1">
                    <a:tint val="75000"/>
                  </a:schemeClr>
                </a:solidFill>
              </a:defRPr>
            </a:lvl3pPr>
            <a:lvl4pPr marL="1371009" indent="0">
              <a:buNone/>
              <a:defRPr sz="1400">
                <a:solidFill>
                  <a:schemeClr val="tx1">
                    <a:tint val="75000"/>
                  </a:schemeClr>
                </a:solidFill>
              </a:defRPr>
            </a:lvl4pPr>
            <a:lvl5pPr marL="1828013" indent="0">
              <a:buNone/>
              <a:defRPr sz="1400">
                <a:solidFill>
                  <a:schemeClr val="tx1">
                    <a:tint val="75000"/>
                  </a:schemeClr>
                </a:solidFill>
              </a:defRPr>
            </a:lvl5pPr>
            <a:lvl6pPr marL="2285015" indent="0">
              <a:buNone/>
              <a:defRPr sz="1400">
                <a:solidFill>
                  <a:schemeClr val="tx1">
                    <a:tint val="75000"/>
                  </a:schemeClr>
                </a:solidFill>
              </a:defRPr>
            </a:lvl6pPr>
            <a:lvl7pPr marL="2742020" indent="0">
              <a:buNone/>
              <a:defRPr sz="1400">
                <a:solidFill>
                  <a:schemeClr val="tx1">
                    <a:tint val="75000"/>
                  </a:schemeClr>
                </a:solidFill>
              </a:defRPr>
            </a:lvl7pPr>
            <a:lvl8pPr marL="3199023" indent="0">
              <a:buNone/>
              <a:defRPr sz="1400">
                <a:solidFill>
                  <a:schemeClr val="tx1">
                    <a:tint val="75000"/>
                  </a:schemeClr>
                </a:solidFill>
              </a:defRPr>
            </a:lvl8pPr>
            <a:lvl9pPr marL="36560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8A92E5-A0FD-486D-8AE1-A929F88ECA3A}"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764945-32D5-4906-857E-78C984BF5B55}"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79541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C7B14-5CAC-4B2D-B4F5-BD8083C650C6}" type="datetimeFigureOut">
              <a:rPr lang="en-NZ" smtClean="0">
                <a:solidFill>
                  <a:prstClr val="black">
                    <a:tint val="75000"/>
                  </a:prstClr>
                </a:solidFill>
              </a:rPr>
              <a:pPr/>
              <a:t>26/09/2019</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B596FB-B767-47FA-8255-32E3175369BA}"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625049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C7B14-5CAC-4B2D-B4F5-BD8083C650C6}" type="datetimeFigureOut">
              <a:rPr lang="en-NZ" smtClean="0">
                <a:solidFill>
                  <a:prstClr val="black">
                    <a:tint val="75000"/>
                  </a:prstClr>
                </a:solidFill>
              </a:rPr>
              <a:pPr/>
              <a:t>26/09/2019</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B596FB-B767-47FA-8255-32E3175369BA}"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958098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6CC7B14-5CAC-4B2D-B4F5-BD8083C650C6}"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B596FB-B767-47FA-8255-32E3175369BA}"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457803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46CC7B14-5CAC-4B2D-B4F5-BD8083C650C6}"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NZ"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B596FB-B767-47FA-8255-32E3175369BA}"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81852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D8A92E5-A0FD-486D-8AE1-A929F88ECA3A}" type="datetimeFigureOut">
              <a:rPr lang="en-NZ" smtClean="0">
                <a:solidFill>
                  <a:prstClr val="black">
                    <a:tint val="75000"/>
                  </a:prstClr>
                </a:solidFill>
              </a:rPr>
              <a:pPr/>
              <a:t>26/09/2019</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764945-32D5-4906-857E-78C984BF5B55}"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366062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1" y="1535115"/>
            <a:ext cx="4040188" cy="639762"/>
          </a:xfrm>
        </p:spPr>
        <p:txBody>
          <a:bodyPr anchor="b"/>
          <a:lstStyle>
            <a:lvl1pPr marL="0" indent="0">
              <a:buNone/>
              <a:defRPr sz="2400" b="1"/>
            </a:lvl1pPr>
            <a:lvl2pPr marL="457003" indent="0">
              <a:buNone/>
              <a:defRPr sz="2000" b="1"/>
            </a:lvl2pPr>
            <a:lvl3pPr marL="914006" indent="0">
              <a:buNone/>
              <a:defRPr sz="1800" b="1"/>
            </a:lvl3pPr>
            <a:lvl4pPr marL="1371009" indent="0">
              <a:buNone/>
              <a:defRPr sz="1600" b="1"/>
            </a:lvl4pPr>
            <a:lvl5pPr marL="1828013" indent="0">
              <a:buNone/>
              <a:defRPr sz="1600" b="1"/>
            </a:lvl5pPr>
            <a:lvl6pPr marL="2285015" indent="0">
              <a:buNone/>
              <a:defRPr sz="1600" b="1"/>
            </a:lvl6pPr>
            <a:lvl7pPr marL="2742020" indent="0">
              <a:buNone/>
              <a:defRPr sz="1600" b="1"/>
            </a:lvl7pPr>
            <a:lvl8pPr marL="3199023" indent="0">
              <a:buNone/>
              <a:defRPr sz="1600" b="1"/>
            </a:lvl8pPr>
            <a:lvl9pPr marL="36560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7" y="1535115"/>
            <a:ext cx="4041775" cy="639762"/>
          </a:xfrm>
        </p:spPr>
        <p:txBody>
          <a:bodyPr anchor="b"/>
          <a:lstStyle>
            <a:lvl1pPr marL="0" indent="0">
              <a:buNone/>
              <a:defRPr sz="2400" b="1"/>
            </a:lvl1pPr>
            <a:lvl2pPr marL="457003" indent="0">
              <a:buNone/>
              <a:defRPr sz="2000" b="1"/>
            </a:lvl2pPr>
            <a:lvl3pPr marL="914006" indent="0">
              <a:buNone/>
              <a:defRPr sz="1800" b="1"/>
            </a:lvl3pPr>
            <a:lvl4pPr marL="1371009" indent="0">
              <a:buNone/>
              <a:defRPr sz="1600" b="1"/>
            </a:lvl4pPr>
            <a:lvl5pPr marL="1828013" indent="0">
              <a:buNone/>
              <a:defRPr sz="1600" b="1"/>
            </a:lvl5pPr>
            <a:lvl6pPr marL="2285015" indent="0">
              <a:buNone/>
              <a:defRPr sz="1600" b="1"/>
            </a:lvl6pPr>
            <a:lvl7pPr marL="2742020" indent="0">
              <a:buNone/>
              <a:defRPr sz="1600" b="1"/>
            </a:lvl7pPr>
            <a:lvl8pPr marL="3199023" indent="0">
              <a:buNone/>
              <a:defRPr sz="1600" b="1"/>
            </a:lvl8pPr>
            <a:lvl9pPr marL="36560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D8A92E5-A0FD-486D-8AE1-A929F88ECA3A}" type="datetimeFigureOut">
              <a:rPr lang="en-NZ" smtClean="0">
                <a:solidFill>
                  <a:prstClr val="black">
                    <a:tint val="75000"/>
                  </a:prstClr>
                </a:solidFill>
              </a:rPr>
              <a:pPr/>
              <a:t>26/09/2019</a:t>
            </a:fld>
            <a:endParaRPr lang="en-NZ"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NZ"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5764945-32D5-4906-857E-78C984BF5B55}"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72628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NZ" dirty="0"/>
          </a:p>
        </p:txBody>
      </p:sp>
    </p:spTree>
    <p:extLst>
      <p:ext uri="{BB962C8B-B14F-4D97-AF65-F5344CB8AC3E}">
        <p14:creationId xmlns:p14="http://schemas.microsoft.com/office/powerpoint/2010/main" val="359694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A92E5-A0FD-486D-8AE1-A929F88ECA3A}" type="datetimeFigureOut">
              <a:rPr lang="en-NZ" smtClean="0">
                <a:solidFill>
                  <a:prstClr val="black">
                    <a:tint val="75000"/>
                  </a:prstClr>
                </a:solidFill>
              </a:rPr>
              <a:pPr/>
              <a:t>26/09/2019</a:t>
            </a:fld>
            <a:endParaRPr lang="en-NZ"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NZ"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5764945-32D5-4906-857E-78C984BF5B55}"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2688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03" indent="0">
              <a:buNone/>
              <a:defRPr sz="1200"/>
            </a:lvl2pPr>
            <a:lvl3pPr marL="914006" indent="0">
              <a:buNone/>
              <a:defRPr sz="1000"/>
            </a:lvl3pPr>
            <a:lvl4pPr marL="1371009" indent="0">
              <a:buNone/>
              <a:defRPr sz="900"/>
            </a:lvl4pPr>
            <a:lvl5pPr marL="1828013" indent="0">
              <a:buNone/>
              <a:defRPr sz="900"/>
            </a:lvl5pPr>
            <a:lvl6pPr marL="2285015" indent="0">
              <a:buNone/>
              <a:defRPr sz="900"/>
            </a:lvl6pPr>
            <a:lvl7pPr marL="2742020" indent="0">
              <a:buNone/>
              <a:defRPr sz="900"/>
            </a:lvl7pPr>
            <a:lvl8pPr marL="3199023" indent="0">
              <a:buNone/>
              <a:defRPr sz="900"/>
            </a:lvl8pPr>
            <a:lvl9pPr marL="36560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A92E5-A0FD-486D-8AE1-A929F88ECA3A}" type="datetimeFigureOut">
              <a:rPr lang="en-NZ" smtClean="0">
                <a:solidFill>
                  <a:prstClr val="black">
                    <a:tint val="75000"/>
                  </a:prstClr>
                </a:solidFill>
              </a:rPr>
              <a:pPr/>
              <a:t>26/09/2019</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764945-32D5-4906-857E-78C984BF5B55}"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4932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03" indent="0">
              <a:buNone/>
              <a:defRPr sz="2800"/>
            </a:lvl2pPr>
            <a:lvl3pPr marL="914006" indent="0">
              <a:buNone/>
              <a:defRPr sz="2400"/>
            </a:lvl3pPr>
            <a:lvl4pPr marL="1371009" indent="0">
              <a:buNone/>
              <a:defRPr sz="2000"/>
            </a:lvl4pPr>
            <a:lvl5pPr marL="1828013" indent="0">
              <a:buNone/>
              <a:defRPr sz="2000"/>
            </a:lvl5pPr>
            <a:lvl6pPr marL="2285015" indent="0">
              <a:buNone/>
              <a:defRPr sz="2000"/>
            </a:lvl6pPr>
            <a:lvl7pPr marL="2742020" indent="0">
              <a:buNone/>
              <a:defRPr sz="2000"/>
            </a:lvl7pPr>
            <a:lvl8pPr marL="3199023" indent="0">
              <a:buNone/>
              <a:defRPr sz="2000"/>
            </a:lvl8pPr>
            <a:lvl9pPr marL="3656026"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03" indent="0">
              <a:buNone/>
              <a:defRPr sz="1200"/>
            </a:lvl2pPr>
            <a:lvl3pPr marL="914006" indent="0">
              <a:buNone/>
              <a:defRPr sz="1000"/>
            </a:lvl3pPr>
            <a:lvl4pPr marL="1371009" indent="0">
              <a:buNone/>
              <a:defRPr sz="900"/>
            </a:lvl4pPr>
            <a:lvl5pPr marL="1828013" indent="0">
              <a:buNone/>
              <a:defRPr sz="900"/>
            </a:lvl5pPr>
            <a:lvl6pPr marL="2285015" indent="0">
              <a:buNone/>
              <a:defRPr sz="900"/>
            </a:lvl6pPr>
            <a:lvl7pPr marL="2742020" indent="0">
              <a:buNone/>
              <a:defRPr sz="900"/>
            </a:lvl7pPr>
            <a:lvl8pPr marL="3199023" indent="0">
              <a:buNone/>
              <a:defRPr sz="900"/>
            </a:lvl8pPr>
            <a:lvl9pPr marL="36560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A92E5-A0FD-486D-8AE1-A929F88ECA3A}" type="datetimeFigureOut">
              <a:rPr lang="en-NZ" smtClean="0">
                <a:solidFill>
                  <a:prstClr val="black">
                    <a:tint val="75000"/>
                  </a:prstClr>
                </a:solidFill>
              </a:rPr>
              <a:pPr/>
              <a:t>26/09/2019</a:t>
            </a:fld>
            <a:endParaRPr lang="en-NZ"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NZ"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764945-32D5-4906-857E-78C984BF5B55}"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16878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01" tIns="45701" rIns="91401" bIns="45701"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01" tIns="45701" rIns="91401" bIns="457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1" y="6356353"/>
            <a:ext cx="2133600" cy="365125"/>
          </a:xfrm>
          <a:prstGeom prst="rect">
            <a:avLst/>
          </a:prstGeom>
        </p:spPr>
        <p:txBody>
          <a:bodyPr vert="horz" lIns="91401" tIns="45701" rIns="91401" bIns="45701" rtlCol="0" anchor="ctr"/>
          <a:lstStyle>
            <a:lvl1pPr algn="l">
              <a:defRPr sz="1200">
                <a:solidFill>
                  <a:schemeClr val="tx1">
                    <a:tint val="75000"/>
                  </a:schemeClr>
                </a:solidFill>
              </a:defRPr>
            </a:lvl1pPr>
          </a:lstStyle>
          <a:p>
            <a:pPr defTabSz="914006"/>
            <a:fld id="{0D8A92E5-A0FD-486D-8AE1-A929F88ECA3A}" type="datetimeFigureOut">
              <a:rPr lang="en-NZ" smtClean="0">
                <a:solidFill>
                  <a:prstClr val="black">
                    <a:tint val="75000"/>
                  </a:prstClr>
                </a:solidFill>
              </a:rPr>
              <a:pPr defTabSz="914006"/>
              <a:t>26/09/2019</a:t>
            </a:fld>
            <a:endParaRPr lang="en-NZ" dirty="0">
              <a:solidFill>
                <a:prstClr val="black">
                  <a:tint val="75000"/>
                </a:prstClr>
              </a:solidFill>
            </a:endParaRPr>
          </a:p>
        </p:txBody>
      </p:sp>
      <p:sp>
        <p:nvSpPr>
          <p:cNvPr id="5" name="Footer Placeholder 4"/>
          <p:cNvSpPr>
            <a:spLocks noGrp="1"/>
          </p:cNvSpPr>
          <p:nvPr>
            <p:ph type="ftr" sz="quarter" idx="3"/>
          </p:nvPr>
        </p:nvSpPr>
        <p:spPr>
          <a:xfrm>
            <a:off x="3124202" y="6356353"/>
            <a:ext cx="2895600" cy="365125"/>
          </a:xfrm>
          <a:prstGeom prst="rect">
            <a:avLst/>
          </a:prstGeom>
        </p:spPr>
        <p:txBody>
          <a:bodyPr vert="horz" lIns="91401" tIns="45701" rIns="91401" bIns="45701" rtlCol="0" anchor="ctr"/>
          <a:lstStyle>
            <a:lvl1pPr algn="ctr">
              <a:defRPr sz="1200">
                <a:solidFill>
                  <a:schemeClr val="tx1">
                    <a:tint val="75000"/>
                  </a:schemeClr>
                </a:solidFill>
              </a:defRPr>
            </a:lvl1pPr>
          </a:lstStyle>
          <a:p>
            <a:pPr defTabSz="914006"/>
            <a:endParaRPr lang="en-NZ" dirty="0">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01" tIns="45701" rIns="91401" bIns="45701" rtlCol="0" anchor="ctr"/>
          <a:lstStyle>
            <a:lvl1pPr algn="r">
              <a:defRPr sz="1200">
                <a:solidFill>
                  <a:schemeClr val="tx1">
                    <a:tint val="75000"/>
                  </a:schemeClr>
                </a:solidFill>
              </a:defRPr>
            </a:lvl1pPr>
          </a:lstStyle>
          <a:p>
            <a:pPr defTabSz="914006"/>
            <a:fld id="{55764945-32D5-4906-857E-78C984BF5B55}" type="slidenum">
              <a:rPr lang="en-NZ" smtClean="0">
                <a:solidFill>
                  <a:prstClr val="black">
                    <a:tint val="75000"/>
                  </a:prstClr>
                </a:solidFill>
              </a:rPr>
              <a:pPr defTabSz="914006"/>
              <a:t>‹#›</a:t>
            </a:fld>
            <a:endParaRPr lang="en-NZ" dirty="0">
              <a:solidFill>
                <a:prstClr val="black">
                  <a:tint val="75000"/>
                </a:prstClr>
              </a:solidFill>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8" y="1108"/>
            <a:ext cx="9141767" cy="6855789"/>
          </a:xfrm>
          <a:prstGeom prst="rect">
            <a:avLst/>
          </a:prstGeom>
        </p:spPr>
      </p:pic>
    </p:spTree>
    <p:extLst>
      <p:ext uri="{BB962C8B-B14F-4D97-AF65-F5344CB8AC3E}">
        <p14:creationId xmlns:p14="http://schemas.microsoft.com/office/powerpoint/2010/main" val="2928238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006" rtl="0" eaLnBrk="1" latinLnBrk="0" hangingPunct="1">
        <a:spcBef>
          <a:spcPct val="0"/>
        </a:spcBef>
        <a:buNone/>
        <a:defRPr sz="4400" kern="1200">
          <a:solidFill>
            <a:schemeClr val="tx1"/>
          </a:solidFill>
          <a:latin typeface="+mj-lt"/>
          <a:ea typeface="+mj-ea"/>
          <a:cs typeface="+mj-cs"/>
        </a:defRPr>
      </a:lvl1pPr>
    </p:titleStyle>
    <p:body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06" rtl="0" eaLnBrk="1" latinLnBrk="0" hangingPunct="1">
        <a:defRPr sz="1800" kern="1200">
          <a:solidFill>
            <a:schemeClr val="tx1"/>
          </a:solidFill>
          <a:latin typeface="+mn-lt"/>
          <a:ea typeface="+mn-ea"/>
          <a:cs typeface="+mn-cs"/>
        </a:defRPr>
      </a:lvl1pPr>
      <a:lvl2pPr marL="457003" algn="l" defTabSz="914006" rtl="0" eaLnBrk="1" latinLnBrk="0" hangingPunct="1">
        <a:defRPr sz="1800" kern="1200">
          <a:solidFill>
            <a:schemeClr val="tx1"/>
          </a:solidFill>
          <a:latin typeface="+mn-lt"/>
          <a:ea typeface="+mn-ea"/>
          <a:cs typeface="+mn-cs"/>
        </a:defRPr>
      </a:lvl2pPr>
      <a:lvl3pPr marL="914006" algn="l" defTabSz="914006" rtl="0" eaLnBrk="1" latinLnBrk="0" hangingPunct="1">
        <a:defRPr sz="1800" kern="1200">
          <a:solidFill>
            <a:schemeClr val="tx1"/>
          </a:solidFill>
          <a:latin typeface="+mn-lt"/>
          <a:ea typeface="+mn-ea"/>
          <a:cs typeface="+mn-cs"/>
        </a:defRPr>
      </a:lvl3pPr>
      <a:lvl4pPr marL="1371009" algn="l" defTabSz="914006" rtl="0" eaLnBrk="1" latinLnBrk="0" hangingPunct="1">
        <a:defRPr sz="1800" kern="1200">
          <a:solidFill>
            <a:schemeClr val="tx1"/>
          </a:solidFill>
          <a:latin typeface="+mn-lt"/>
          <a:ea typeface="+mn-ea"/>
          <a:cs typeface="+mn-cs"/>
        </a:defRPr>
      </a:lvl4pPr>
      <a:lvl5pPr marL="1828013" algn="l" defTabSz="914006" rtl="0" eaLnBrk="1" latinLnBrk="0" hangingPunct="1">
        <a:defRPr sz="1800" kern="1200">
          <a:solidFill>
            <a:schemeClr val="tx1"/>
          </a:solidFill>
          <a:latin typeface="+mn-lt"/>
          <a:ea typeface="+mn-ea"/>
          <a:cs typeface="+mn-cs"/>
        </a:defRPr>
      </a:lvl5pPr>
      <a:lvl6pPr marL="2285015" algn="l" defTabSz="914006" rtl="0" eaLnBrk="1" latinLnBrk="0" hangingPunct="1">
        <a:defRPr sz="1800" kern="1200">
          <a:solidFill>
            <a:schemeClr val="tx1"/>
          </a:solidFill>
          <a:latin typeface="+mn-lt"/>
          <a:ea typeface="+mn-ea"/>
          <a:cs typeface="+mn-cs"/>
        </a:defRPr>
      </a:lvl6pPr>
      <a:lvl7pPr marL="2742020" algn="l" defTabSz="914006" rtl="0" eaLnBrk="1" latinLnBrk="0" hangingPunct="1">
        <a:defRPr sz="1800" kern="1200">
          <a:solidFill>
            <a:schemeClr val="tx1"/>
          </a:solidFill>
          <a:latin typeface="+mn-lt"/>
          <a:ea typeface="+mn-ea"/>
          <a:cs typeface="+mn-cs"/>
        </a:defRPr>
      </a:lvl7pPr>
      <a:lvl8pPr marL="3199023" algn="l" defTabSz="914006" rtl="0" eaLnBrk="1" latinLnBrk="0" hangingPunct="1">
        <a:defRPr sz="1800" kern="1200">
          <a:solidFill>
            <a:schemeClr val="tx1"/>
          </a:solidFill>
          <a:latin typeface="+mn-lt"/>
          <a:ea typeface="+mn-ea"/>
          <a:cs typeface="+mn-cs"/>
        </a:defRPr>
      </a:lvl8pPr>
      <a:lvl9pPr marL="3656026" algn="l" defTabSz="9140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17" tIns="45709" rIns="91417" bIns="45709"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17" tIns="45709" rIns="91417"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1" y="6356352"/>
            <a:ext cx="2133600" cy="365125"/>
          </a:xfrm>
          <a:prstGeom prst="rect">
            <a:avLst/>
          </a:prstGeom>
        </p:spPr>
        <p:txBody>
          <a:bodyPr vert="horz" lIns="91417" tIns="45709" rIns="91417" bIns="45709" rtlCol="0" anchor="ctr"/>
          <a:lstStyle>
            <a:lvl1pPr algn="l">
              <a:defRPr sz="1200">
                <a:solidFill>
                  <a:schemeClr val="tx1">
                    <a:tint val="75000"/>
                  </a:schemeClr>
                </a:solidFill>
              </a:defRPr>
            </a:lvl1pPr>
          </a:lstStyle>
          <a:p>
            <a:pPr defTabSz="914168"/>
            <a:fld id="{2E4B668D-8588-4113-930C-E219248DFCD2}" type="datetimeFigureOut">
              <a:rPr lang="en-NZ" smtClean="0">
                <a:solidFill>
                  <a:prstClr val="black">
                    <a:tint val="75000"/>
                  </a:prstClr>
                </a:solidFill>
              </a:rPr>
              <a:pPr defTabSz="914168"/>
              <a:t>26/09/2019</a:t>
            </a:fld>
            <a:endParaRPr lang="en-NZ" dirty="0">
              <a:solidFill>
                <a:prstClr val="black">
                  <a:tint val="75000"/>
                </a:prstClr>
              </a:solidFill>
            </a:endParaRPr>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17" tIns="45709" rIns="91417" bIns="45709" rtlCol="0" anchor="ctr"/>
          <a:lstStyle>
            <a:lvl1pPr algn="ctr">
              <a:defRPr sz="1200">
                <a:solidFill>
                  <a:schemeClr val="tx1">
                    <a:tint val="75000"/>
                  </a:schemeClr>
                </a:solidFill>
              </a:defRPr>
            </a:lvl1pPr>
          </a:lstStyle>
          <a:p>
            <a:pPr defTabSz="914168"/>
            <a:endParaRPr lang="en-NZ"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17" tIns="45709" rIns="91417" bIns="45709" rtlCol="0" anchor="ctr"/>
          <a:lstStyle>
            <a:lvl1pPr algn="r">
              <a:defRPr sz="1200">
                <a:solidFill>
                  <a:schemeClr val="tx1">
                    <a:tint val="75000"/>
                  </a:schemeClr>
                </a:solidFill>
              </a:defRPr>
            </a:lvl1pPr>
          </a:lstStyle>
          <a:p>
            <a:pPr defTabSz="914168"/>
            <a:fld id="{0A19DA9B-ED6E-4C93-B0D9-82CE5070D1A4}" type="slidenum">
              <a:rPr lang="en-NZ" smtClean="0">
                <a:solidFill>
                  <a:prstClr val="black">
                    <a:tint val="75000"/>
                  </a:prstClr>
                </a:solidFill>
              </a:rPr>
              <a:pPr defTabSz="914168"/>
              <a:t>‹#›</a:t>
            </a:fld>
            <a:endParaRPr lang="en-NZ" dirty="0">
              <a:solidFill>
                <a:prstClr val="black">
                  <a:tint val="75000"/>
                </a:prstClr>
              </a:solidFill>
            </a:endParaRPr>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7" y="1105"/>
            <a:ext cx="9141767" cy="6855790"/>
          </a:xfrm>
          <a:prstGeom prst="rect">
            <a:avLst/>
          </a:prstGeom>
        </p:spPr>
      </p:pic>
    </p:spTree>
    <p:extLst>
      <p:ext uri="{BB962C8B-B14F-4D97-AF65-F5344CB8AC3E}">
        <p14:creationId xmlns:p14="http://schemas.microsoft.com/office/powerpoint/2010/main" val="1430669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168" rtl="0" eaLnBrk="1" latinLnBrk="0" hangingPunct="1">
        <a:spcBef>
          <a:spcPct val="0"/>
        </a:spcBef>
        <a:buNone/>
        <a:defRPr sz="4400" kern="1200">
          <a:solidFill>
            <a:schemeClr val="tx1"/>
          </a:solidFill>
          <a:latin typeface="+mj-lt"/>
          <a:ea typeface="+mj-ea"/>
          <a:cs typeface="+mj-cs"/>
        </a:defRPr>
      </a:lvl1pPr>
    </p:titleStyle>
    <p:bodyStyle>
      <a:lvl1pPr marL="342812" indent="-342812" algn="l" defTabSz="91416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61" indent="-285678" algn="l" defTabSz="91416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10" indent="-228542" algn="l" defTabSz="91416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94" indent="-228542" algn="l" defTabSz="9141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877" indent="-228542" algn="l" defTabSz="9141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2" indent="-228542" algn="l" defTabSz="9141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046" indent="-228542" algn="l" defTabSz="9141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29" indent="-228542" algn="l" defTabSz="9141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13" indent="-228542" algn="l" defTabSz="9141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68" rtl="0" eaLnBrk="1" latinLnBrk="0" hangingPunct="1">
        <a:defRPr sz="1800" kern="1200">
          <a:solidFill>
            <a:schemeClr val="tx1"/>
          </a:solidFill>
          <a:latin typeface="+mn-lt"/>
          <a:ea typeface="+mn-ea"/>
          <a:cs typeface="+mn-cs"/>
        </a:defRPr>
      </a:lvl1pPr>
      <a:lvl2pPr marL="457083" algn="l" defTabSz="914168" rtl="0" eaLnBrk="1" latinLnBrk="0" hangingPunct="1">
        <a:defRPr sz="1800" kern="1200">
          <a:solidFill>
            <a:schemeClr val="tx1"/>
          </a:solidFill>
          <a:latin typeface="+mn-lt"/>
          <a:ea typeface="+mn-ea"/>
          <a:cs typeface="+mn-cs"/>
        </a:defRPr>
      </a:lvl2pPr>
      <a:lvl3pPr marL="914168" algn="l" defTabSz="914168" rtl="0" eaLnBrk="1" latinLnBrk="0" hangingPunct="1">
        <a:defRPr sz="1800" kern="1200">
          <a:solidFill>
            <a:schemeClr val="tx1"/>
          </a:solidFill>
          <a:latin typeface="+mn-lt"/>
          <a:ea typeface="+mn-ea"/>
          <a:cs typeface="+mn-cs"/>
        </a:defRPr>
      </a:lvl3pPr>
      <a:lvl4pPr marL="1371251" algn="l" defTabSz="914168" rtl="0" eaLnBrk="1" latinLnBrk="0" hangingPunct="1">
        <a:defRPr sz="1800" kern="1200">
          <a:solidFill>
            <a:schemeClr val="tx1"/>
          </a:solidFill>
          <a:latin typeface="+mn-lt"/>
          <a:ea typeface="+mn-ea"/>
          <a:cs typeface="+mn-cs"/>
        </a:defRPr>
      </a:lvl4pPr>
      <a:lvl5pPr marL="1828336" algn="l" defTabSz="914168" rtl="0" eaLnBrk="1" latinLnBrk="0" hangingPunct="1">
        <a:defRPr sz="1800" kern="1200">
          <a:solidFill>
            <a:schemeClr val="tx1"/>
          </a:solidFill>
          <a:latin typeface="+mn-lt"/>
          <a:ea typeface="+mn-ea"/>
          <a:cs typeface="+mn-cs"/>
        </a:defRPr>
      </a:lvl5pPr>
      <a:lvl6pPr marL="2285419" algn="l" defTabSz="914168" rtl="0" eaLnBrk="1" latinLnBrk="0" hangingPunct="1">
        <a:defRPr sz="1800" kern="1200">
          <a:solidFill>
            <a:schemeClr val="tx1"/>
          </a:solidFill>
          <a:latin typeface="+mn-lt"/>
          <a:ea typeface="+mn-ea"/>
          <a:cs typeface="+mn-cs"/>
        </a:defRPr>
      </a:lvl6pPr>
      <a:lvl7pPr marL="2742504" algn="l" defTabSz="914168" rtl="0" eaLnBrk="1" latinLnBrk="0" hangingPunct="1">
        <a:defRPr sz="1800" kern="1200">
          <a:solidFill>
            <a:schemeClr val="tx1"/>
          </a:solidFill>
          <a:latin typeface="+mn-lt"/>
          <a:ea typeface="+mn-ea"/>
          <a:cs typeface="+mn-cs"/>
        </a:defRPr>
      </a:lvl7pPr>
      <a:lvl8pPr marL="3199587" algn="l" defTabSz="914168" rtl="0" eaLnBrk="1" latinLnBrk="0" hangingPunct="1">
        <a:defRPr sz="1800" kern="1200">
          <a:solidFill>
            <a:schemeClr val="tx1"/>
          </a:solidFill>
          <a:latin typeface="+mn-lt"/>
          <a:ea typeface="+mn-ea"/>
          <a:cs typeface="+mn-cs"/>
        </a:defRPr>
      </a:lvl8pPr>
      <a:lvl9pPr marL="3656671" algn="l" defTabSz="91416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C7B14-5CAC-4B2D-B4F5-BD8083C650C6}" type="datetimeFigureOut">
              <a:rPr lang="en-NZ" smtClean="0">
                <a:solidFill>
                  <a:prstClr val="black">
                    <a:tint val="75000"/>
                  </a:prstClr>
                </a:solidFill>
              </a:rPr>
              <a:pPr/>
              <a:t>26/09/2019</a:t>
            </a:fld>
            <a:endParaRPr lang="en-NZ"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6FB-B767-47FA-8255-32E3175369BA}" type="slidenum">
              <a:rPr lang="en-NZ" smtClean="0">
                <a:solidFill>
                  <a:prstClr val="black">
                    <a:tint val="75000"/>
                  </a:prstClr>
                </a:solidFill>
              </a:rPr>
              <a:pPr/>
              <a:t>‹#›</a:t>
            </a:fld>
            <a:endParaRPr lang="en-NZ" dirty="0">
              <a:solidFill>
                <a:prstClr val="black">
                  <a:tint val="75000"/>
                </a:prstClr>
              </a:solidFill>
            </a:endParaRPr>
          </a:p>
        </p:txBody>
      </p:sp>
    </p:spTree>
    <p:extLst>
      <p:ext uri="{BB962C8B-B14F-4D97-AF65-F5344CB8AC3E}">
        <p14:creationId xmlns:p14="http://schemas.microsoft.com/office/powerpoint/2010/main" val="84509694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file:///C:\Users\cookp\AppData\Local\OpenText\OTEdit\EC_mako\c95713624\apsso%40mbie.govt.nz" TargetMode="External"/><Relationship Id="rId5" Type="http://schemas.openxmlformats.org/officeDocument/2006/relationships/hyperlink" Target="file:///\\wd.govt.nz\dfs\personal\homedrive\wni5\kellyj5\Desktop\Carrier%20Training\www.immigration.govt.nz\nzeta"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3.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nzeta.atlassian.net/wiki/spaces/NCC/pages/589904/Principles+for+handling+Do+Not+Board+respons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3.png"/><Relationship Id="rId12" Type="http://schemas.microsoft.com/office/2007/relationships/hdphoto" Target="../media/hdphoto1.wdp"/><Relationship Id="rId17" Type="http://schemas.microsoft.com/office/2007/relationships/hdphoto" Target="../media/hdphoto3.wdp"/><Relationship Id="rId2" Type="http://schemas.openxmlformats.org/officeDocument/2006/relationships/notesSlide" Target="../notesSlides/notesSlide6.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043608" y="2420888"/>
            <a:ext cx="7741250" cy="1444803"/>
          </a:xfrm>
          <a:prstGeom prst="rect">
            <a:avLst/>
          </a:prstGeom>
        </p:spPr>
        <p:txBody>
          <a:bodyPr vert="horz" lIns="91401" tIns="45701" rIns="91401" bIns="45701" rtlCol="0" anchor="ctr">
            <a:normAutofit fontScale="75000" lnSpcReduction="20000"/>
          </a:bodyPr>
          <a:lstStyle>
            <a:lvl1pPr algn="ctr" defTabSz="914006" rtl="0" eaLnBrk="1" latinLnBrk="0" hangingPunct="1">
              <a:spcBef>
                <a:spcPct val="0"/>
              </a:spcBef>
              <a:buNone/>
              <a:defRPr sz="4400" kern="1200">
                <a:solidFill>
                  <a:schemeClr val="tx1"/>
                </a:solidFill>
                <a:latin typeface="+mj-lt"/>
                <a:ea typeface="+mj-ea"/>
                <a:cs typeface="+mj-cs"/>
              </a:defRPr>
            </a:lvl1pPr>
          </a:lstStyle>
          <a:p>
            <a:pPr algn="l"/>
            <a:r>
              <a:rPr lang="en-NZ" sz="5400" b="1" dirty="0" smtClean="0">
                <a:solidFill>
                  <a:schemeClr val="bg1"/>
                </a:solidFill>
                <a:latin typeface="+mn-lt"/>
              </a:rPr>
              <a:t>Introducing the New Zealand Electronic Travel Authority (NZeTA) </a:t>
            </a:r>
            <a:r>
              <a:rPr lang="en-NZ" sz="3200" b="1" dirty="0" smtClean="0">
                <a:solidFill>
                  <a:schemeClr val="bg1"/>
                </a:solidFill>
                <a:latin typeface="+mn-lt"/>
              </a:rPr>
              <a:t/>
            </a:r>
            <a:br>
              <a:rPr lang="en-NZ" sz="3200" b="1" dirty="0" smtClean="0">
                <a:solidFill>
                  <a:schemeClr val="bg1"/>
                </a:solidFill>
                <a:latin typeface="+mn-lt"/>
              </a:rPr>
            </a:br>
            <a:r>
              <a:rPr lang="en-NZ" sz="3200" b="1" dirty="0" smtClean="0">
                <a:solidFill>
                  <a:schemeClr val="bg1"/>
                </a:solidFill>
                <a:latin typeface="+mn-lt"/>
              </a:rPr>
              <a:t>briefing session for airlines</a:t>
            </a:r>
            <a:endParaRPr lang="en-NZ" sz="3200" b="1" dirty="0">
              <a:solidFill>
                <a:schemeClr val="bg1"/>
              </a:solidFill>
              <a:latin typeface="+mn-lt"/>
            </a:endParaRPr>
          </a:p>
        </p:txBody>
      </p:sp>
      <p:pic>
        <p:nvPicPr>
          <p:cNvPr id="12" name="Picture 2" descr="\\wd.govt.nz\dfs\personal\homedrive\WNI5\allumg2\My Documents\NZeTA full logo suite May 2019\1 NZeTA logos\NZeTA - Primary logo\RGB\PNG\NZeTA-RGB-REV-NAV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04664"/>
            <a:ext cx="2592288" cy="102120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4" name="Picture 3" descr="\\wd.govt.nz\dfs\personal\homedrive\WNI5\allumg2\my pictures\inz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wd.govt.nz\dfs\personal\homedrive\WNI5\allumg2\My Documents\NZeTA full logo suite May 2019\1 NZeTA logos\NZeTA - Primary logo\RGB\PNG\NZeTA-RGB-REV-NAV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36" y="404664"/>
            <a:ext cx="2592288" cy="10212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wd.govt.nz\dfs\personal\homedrive\WNI5\allumg2\my pictures\inz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798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11598"/>
            <a:ext cx="8299130" cy="581098"/>
          </a:xfrm>
        </p:spPr>
        <p:txBody>
          <a:bodyPr>
            <a:noAutofit/>
          </a:bodyPr>
          <a:lstStyle/>
          <a:p>
            <a:pPr algn="l"/>
            <a:r>
              <a:rPr lang="en-NZ" sz="2800" b="1" dirty="0" smtClean="0">
                <a:solidFill>
                  <a:srgbClr val="323849"/>
                </a:solidFill>
              </a:rPr>
              <a:t>Who does not need an NZeTA?</a:t>
            </a:r>
            <a:endParaRPr lang="en-NZ" altLang="en-US" sz="2800" b="1" dirty="0">
              <a:solidFill>
                <a:srgbClr val="323849"/>
              </a:solidFill>
            </a:endParaRPr>
          </a:p>
        </p:txBody>
      </p:sp>
      <p:sp>
        <p:nvSpPr>
          <p:cNvPr id="6" name="Rectangle 5"/>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sp>
        <p:nvSpPr>
          <p:cNvPr id="9" name="Rectangle 8"/>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0" name="Picture 3" descr="\\wd.govt.nz\dfs\personal\homedrive\WNI5\allumg2\my pictures\inz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9019" y="6237312"/>
            <a:ext cx="1613610" cy="4097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wd.govt.nz\dfs\personal\homedrive\WNI5\allumg2\My Documents\NZeTA full logo suite May 2019\1 NZeTA logos\NZeTA - Primary logo\RGB\PNG\NZeTA-RGB - main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188640"/>
            <a:ext cx="1462317"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61244" y="942438"/>
            <a:ext cx="4758828" cy="4401205"/>
          </a:xfrm>
          <a:prstGeom prst="rect">
            <a:avLst/>
          </a:prstGeom>
        </p:spPr>
        <p:txBody>
          <a:bodyPr wrap="square">
            <a:spAutoFit/>
          </a:bodyPr>
          <a:lstStyle/>
          <a:p>
            <a:r>
              <a:rPr lang="en-NZ" sz="2000" dirty="0" smtClean="0"/>
              <a:t>You </a:t>
            </a:r>
            <a:r>
              <a:rPr lang="en-NZ" sz="2000" dirty="0"/>
              <a:t>do not need an NZeTA if you</a:t>
            </a:r>
            <a:r>
              <a:rPr lang="en-NZ" sz="2000" dirty="0" smtClean="0"/>
              <a:t>:</a:t>
            </a:r>
          </a:p>
          <a:p>
            <a:endParaRPr lang="en-NZ" sz="2000" dirty="0"/>
          </a:p>
          <a:p>
            <a:pPr marL="342900" indent="-342900">
              <a:buFont typeface="Arial" panose="020B0604020202020204" pitchFamily="34" charset="0"/>
              <a:buChar char="•"/>
            </a:pPr>
            <a:r>
              <a:rPr lang="en-NZ" sz="2000" dirty="0" smtClean="0"/>
              <a:t>are </a:t>
            </a:r>
            <a:r>
              <a:rPr lang="en-NZ" sz="2000" dirty="0"/>
              <a:t>a New Zealand citizen travelling on</a:t>
            </a:r>
            <a:r>
              <a:rPr lang="en-NZ" sz="2000" dirty="0" smtClean="0"/>
              <a:t>:</a:t>
            </a:r>
          </a:p>
          <a:p>
            <a:pPr marL="342900" indent="-342900">
              <a:buFont typeface="Arial" panose="020B0604020202020204" pitchFamily="34" charset="0"/>
              <a:buChar char="•"/>
            </a:pPr>
            <a:endParaRPr lang="en-NZ" sz="2000" dirty="0"/>
          </a:p>
          <a:p>
            <a:pPr marL="800100" lvl="1" indent="-342900">
              <a:buFont typeface="Arial" panose="020B0604020202020204" pitchFamily="34" charset="0"/>
              <a:buChar char="•"/>
            </a:pPr>
            <a:r>
              <a:rPr lang="en-NZ" sz="2000" dirty="0" smtClean="0"/>
              <a:t>a </a:t>
            </a:r>
            <a:r>
              <a:rPr lang="en-NZ" sz="2000" dirty="0"/>
              <a:t>New Zealand passport, </a:t>
            </a:r>
            <a:r>
              <a:rPr lang="en-NZ" sz="2000" dirty="0" smtClean="0"/>
              <a:t>or</a:t>
            </a:r>
          </a:p>
          <a:p>
            <a:pPr marL="800100" lvl="1" indent="-342900">
              <a:buFont typeface="Arial" panose="020B0604020202020204" pitchFamily="34" charset="0"/>
              <a:buChar char="•"/>
            </a:pPr>
            <a:endParaRPr lang="en-NZ" sz="2000" dirty="0"/>
          </a:p>
          <a:p>
            <a:pPr marL="800100" lvl="1" indent="-342900">
              <a:buFont typeface="Arial" panose="020B0604020202020204" pitchFamily="34" charset="0"/>
              <a:buChar char="•"/>
            </a:pPr>
            <a:r>
              <a:rPr lang="en-NZ" sz="2000" dirty="0" smtClean="0"/>
              <a:t>a </a:t>
            </a:r>
            <a:r>
              <a:rPr lang="en-NZ" sz="2000" dirty="0"/>
              <a:t>foreign passport that has a New Zealand citizen </a:t>
            </a:r>
            <a:r>
              <a:rPr lang="en-NZ" sz="2000" dirty="0" smtClean="0"/>
              <a:t>endorsement</a:t>
            </a:r>
          </a:p>
          <a:p>
            <a:pPr marL="800100" lvl="1"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smtClean="0"/>
              <a:t>are </a:t>
            </a:r>
            <a:r>
              <a:rPr lang="en-NZ" sz="2000" dirty="0"/>
              <a:t>an Australian citizen travelling on an Australian </a:t>
            </a:r>
            <a:r>
              <a:rPr lang="en-NZ" sz="2000" dirty="0" smtClean="0"/>
              <a:t>passport</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smtClean="0"/>
              <a:t>hold </a:t>
            </a:r>
            <a:r>
              <a:rPr lang="en-NZ" sz="2000" dirty="0"/>
              <a:t>a valid visa for New Zealand — including a Permanent Resident </a:t>
            </a:r>
            <a:r>
              <a:rPr lang="en-NZ" sz="2000" dirty="0" smtClean="0"/>
              <a:t>Visa</a:t>
            </a:r>
            <a:endParaRPr lang="en-NZ" sz="2000"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080" y="2060848"/>
            <a:ext cx="3456385" cy="2304256"/>
          </a:xfrm>
          <a:prstGeom prst="rect">
            <a:avLst/>
          </a:prstGeom>
        </p:spPr>
      </p:pic>
    </p:spTree>
    <p:extLst>
      <p:ext uri="{BB962C8B-B14F-4D97-AF65-F5344CB8AC3E}">
        <p14:creationId xmlns:p14="http://schemas.microsoft.com/office/powerpoint/2010/main" val="430424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13366" y="116632"/>
            <a:ext cx="8299130" cy="576064"/>
          </a:xfrm>
        </p:spPr>
        <p:txBody>
          <a:bodyPr>
            <a:noAutofit/>
          </a:bodyPr>
          <a:lstStyle/>
          <a:p>
            <a:pPr algn="l"/>
            <a:r>
              <a:rPr lang="en-NZ" altLang="en-US" sz="2800" b="1" dirty="0" smtClean="0">
                <a:solidFill>
                  <a:srgbClr val="323849"/>
                </a:solidFill>
              </a:rPr>
              <a:t>How have we communicated with travellers?</a:t>
            </a:r>
            <a:endParaRPr lang="en-NZ" altLang="en-US" sz="2800" b="1" dirty="0">
              <a:solidFill>
                <a:srgbClr val="323849"/>
              </a:solidFill>
            </a:endParaRPr>
          </a:p>
        </p:txBody>
      </p:sp>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221" y="196176"/>
            <a:ext cx="1368152" cy="57606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596754" y="1917828"/>
            <a:ext cx="3473389" cy="2232833"/>
          </a:xfrm>
          <a:prstGeom prst="rect">
            <a:avLst/>
          </a:prstGeom>
        </p:spPr>
        <p:txBody>
          <a:bodyPr vert="horz" lIns="91401" tIns="45701" rIns="91401" bIns="45701" rtlCol="0">
            <a:no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NZ" sz="2000" b="1" dirty="0" smtClean="0">
                <a:solidFill>
                  <a:prstClr val="black"/>
                </a:solidFill>
              </a:rPr>
              <a:t>Channels including:</a:t>
            </a:r>
          </a:p>
          <a:p>
            <a:r>
              <a:rPr lang="en-NZ" sz="2000" dirty="0" smtClean="0">
                <a:solidFill>
                  <a:prstClr val="black"/>
                </a:solidFill>
              </a:rPr>
              <a:t>Print </a:t>
            </a:r>
          </a:p>
          <a:p>
            <a:r>
              <a:rPr lang="en-NZ" sz="2000" dirty="0" smtClean="0">
                <a:solidFill>
                  <a:prstClr val="black"/>
                </a:solidFill>
              </a:rPr>
              <a:t>Billboards</a:t>
            </a:r>
          </a:p>
          <a:p>
            <a:r>
              <a:rPr lang="en-NZ" sz="2000" dirty="0" smtClean="0">
                <a:solidFill>
                  <a:prstClr val="black"/>
                </a:solidFill>
              </a:rPr>
              <a:t>Online (display)</a:t>
            </a:r>
          </a:p>
          <a:p>
            <a:r>
              <a:rPr lang="en-NZ" sz="2000" dirty="0" smtClean="0">
                <a:solidFill>
                  <a:prstClr val="black"/>
                </a:solidFill>
              </a:rPr>
              <a:t>Video</a:t>
            </a:r>
          </a:p>
          <a:p>
            <a:r>
              <a:rPr lang="en-NZ" sz="2000" dirty="0" smtClean="0">
                <a:solidFill>
                  <a:prstClr val="black"/>
                </a:solidFill>
              </a:rPr>
              <a:t>Google Search Results</a:t>
            </a:r>
            <a:endParaRPr lang="en-NZ" sz="1800" dirty="0">
              <a:solidFill>
                <a:prstClr val="black"/>
              </a:solidFill>
            </a:endParaRPr>
          </a:p>
        </p:txBody>
      </p:sp>
      <p:grpSp>
        <p:nvGrpSpPr>
          <p:cNvPr id="12" name="Group 11"/>
          <p:cNvGrpSpPr/>
          <p:nvPr/>
        </p:nvGrpSpPr>
        <p:grpSpPr>
          <a:xfrm>
            <a:off x="4499992" y="1697751"/>
            <a:ext cx="2154827" cy="4070600"/>
            <a:chOff x="4480682" y="3173270"/>
            <a:chExt cx="1413687" cy="2670541"/>
          </a:xfrm>
        </p:grpSpPr>
        <p:pic>
          <p:nvPicPr>
            <p:cNvPr id="13" name="Google Shape;324;p42"/>
            <p:cNvPicPr preferRelativeResize="0"/>
            <p:nvPr/>
          </p:nvPicPr>
          <p:blipFill>
            <a:blip r:embed="rId5">
              <a:alphaModFix/>
            </a:blip>
            <a:stretch>
              <a:fillRect/>
            </a:stretch>
          </p:blipFill>
          <p:spPr>
            <a:xfrm>
              <a:off x="4480682" y="3173270"/>
              <a:ext cx="1413687" cy="2670541"/>
            </a:xfrm>
            <a:prstGeom prst="rect">
              <a:avLst/>
            </a:prstGeom>
            <a:noFill/>
            <a:ln>
              <a:noFill/>
            </a:ln>
          </p:spPr>
        </p:pic>
        <p:pic>
          <p:nvPicPr>
            <p:cNvPr id="14" name="Google Shape;327;p42"/>
            <p:cNvPicPr preferRelativeResize="0"/>
            <p:nvPr/>
          </p:nvPicPr>
          <p:blipFill>
            <a:blip r:embed="rId6">
              <a:alphaModFix/>
            </a:blip>
            <a:stretch>
              <a:fillRect/>
            </a:stretch>
          </p:blipFill>
          <p:spPr>
            <a:xfrm>
              <a:off x="4705425" y="3473603"/>
              <a:ext cx="1011718" cy="1793974"/>
            </a:xfrm>
            <a:prstGeom prst="rect">
              <a:avLst/>
            </a:prstGeom>
            <a:noFill/>
            <a:ln>
              <a:noFill/>
            </a:ln>
          </p:spPr>
        </p:pic>
      </p:grpSp>
      <p:grpSp>
        <p:nvGrpSpPr>
          <p:cNvPr id="15" name="Group 14"/>
          <p:cNvGrpSpPr/>
          <p:nvPr/>
        </p:nvGrpSpPr>
        <p:grpSpPr>
          <a:xfrm>
            <a:off x="6654819" y="1196753"/>
            <a:ext cx="1957677" cy="3698172"/>
            <a:chOff x="1619672" y="3298126"/>
            <a:chExt cx="1413687" cy="2670541"/>
          </a:xfrm>
        </p:grpSpPr>
        <p:grpSp>
          <p:nvGrpSpPr>
            <p:cNvPr id="16" name="Group 15"/>
            <p:cNvGrpSpPr/>
            <p:nvPr/>
          </p:nvGrpSpPr>
          <p:grpSpPr>
            <a:xfrm>
              <a:off x="1619672" y="3298126"/>
              <a:ext cx="1413687" cy="2670541"/>
              <a:chOff x="4480682" y="3173270"/>
              <a:chExt cx="1413687" cy="2670541"/>
            </a:xfrm>
          </p:grpSpPr>
          <p:pic>
            <p:nvPicPr>
              <p:cNvPr id="18" name="Google Shape;324;p42"/>
              <p:cNvPicPr preferRelativeResize="0"/>
              <p:nvPr/>
            </p:nvPicPr>
            <p:blipFill>
              <a:blip r:embed="rId5">
                <a:alphaModFix/>
              </a:blip>
              <a:stretch>
                <a:fillRect/>
              </a:stretch>
            </p:blipFill>
            <p:spPr>
              <a:xfrm>
                <a:off x="4480682" y="3173270"/>
                <a:ext cx="1413687" cy="2670541"/>
              </a:xfrm>
              <a:prstGeom prst="rect">
                <a:avLst/>
              </a:prstGeom>
              <a:noFill/>
              <a:ln>
                <a:noFill/>
              </a:ln>
            </p:spPr>
          </p:pic>
          <p:pic>
            <p:nvPicPr>
              <p:cNvPr id="19" name="Google Shape;327;p42"/>
              <p:cNvPicPr preferRelativeResize="0"/>
              <p:nvPr/>
            </p:nvPicPr>
            <p:blipFill>
              <a:blip r:embed="rId6">
                <a:alphaModFix/>
              </a:blip>
              <a:stretch>
                <a:fillRect/>
              </a:stretch>
            </p:blipFill>
            <p:spPr>
              <a:xfrm>
                <a:off x="4705425" y="3473603"/>
                <a:ext cx="1011718" cy="1793974"/>
              </a:xfrm>
              <a:prstGeom prst="rect">
                <a:avLst/>
              </a:prstGeom>
              <a:noFill/>
              <a:ln>
                <a:noFill/>
              </a:ln>
            </p:spPr>
          </p:pic>
        </p:grpSp>
        <p:pic>
          <p:nvPicPr>
            <p:cNvPr id="17" name="Google Shape;385;p46"/>
            <p:cNvPicPr preferRelativeResize="0"/>
            <p:nvPr/>
          </p:nvPicPr>
          <p:blipFill rotWithShape="1">
            <a:blip r:embed="rId7">
              <a:alphaModFix/>
            </a:blip>
            <a:srcRect l="68679" t="8147" r="2143" b="54909"/>
            <a:stretch/>
          </p:blipFill>
          <p:spPr>
            <a:xfrm>
              <a:off x="1863728" y="4265294"/>
              <a:ext cx="973092" cy="767263"/>
            </a:xfrm>
            <a:prstGeom prst="rect">
              <a:avLst/>
            </a:prstGeom>
            <a:noFill/>
            <a:ln>
              <a:noFill/>
            </a:ln>
          </p:spPr>
        </p:pic>
      </p:grpSp>
    </p:spTree>
    <p:extLst>
      <p:ext uri="{BB962C8B-B14F-4D97-AF65-F5344CB8AC3E}">
        <p14:creationId xmlns:p14="http://schemas.microsoft.com/office/powerpoint/2010/main" val="2848887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13366" y="116632"/>
            <a:ext cx="8299130" cy="576064"/>
          </a:xfrm>
        </p:spPr>
        <p:txBody>
          <a:bodyPr>
            <a:noAutofit/>
          </a:bodyPr>
          <a:lstStyle/>
          <a:p>
            <a:pPr algn="l"/>
            <a:r>
              <a:rPr lang="en-NZ" altLang="en-US" sz="2800" b="1" dirty="0" smtClean="0">
                <a:solidFill>
                  <a:srgbClr val="323849"/>
                </a:solidFill>
              </a:rPr>
              <a:t>Communication Toolkit </a:t>
            </a:r>
            <a:endParaRPr lang="en-NZ" altLang="en-US" sz="2800" b="1" dirty="0">
              <a:solidFill>
                <a:srgbClr val="323849"/>
              </a:solidFill>
            </a:endParaRPr>
          </a:p>
        </p:txBody>
      </p:sp>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221" y="196176"/>
            <a:ext cx="1368152" cy="57606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323527" y="836713"/>
            <a:ext cx="3960441" cy="5104192"/>
          </a:xfrm>
          <a:prstGeom prst="rect">
            <a:avLst/>
          </a:prstGeom>
        </p:spPr>
        <p:txBody>
          <a:bodyPr vert="horz" lIns="91401" tIns="45701" rIns="91401" bIns="45701" rtlCol="0">
            <a:no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NZ" sz="2000" dirty="0" smtClean="0">
                <a:solidFill>
                  <a:prstClr val="black"/>
                </a:solidFill>
              </a:rPr>
              <a:t>The Communications toolkit has </a:t>
            </a:r>
            <a:r>
              <a:rPr lang="en-NZ" sz="2000" dirty="0">
                <a:solidFill>
                  <a:prstClr val="black"/>
                </a:solidFill>
              </a:rPr>
              <a:t>been designed to ensure that the tourism industry have the information and assets they need can communicate </a:t>
            </a:r>
            <a:r>
              <a:rPr lang="en-NZ" sz="2000" dirty="0" smtClean="0">
                <a:solidFill>
                  <a:prstClr val="black"/>
                </a:solidFill>
              </a:rPr>
              <a:t>with customers.</a:t>
            </a:r>
            <a:br>
              <a:rPr lang="en-NZ" sz="2000" dirty="0" smtClean="0">
                <a:solidFill>
                  <a:prstClr val="black"/>
                </a:solidFill>
              </a:rPr>
            </a:br>
            <a:r>
              <a:rPr lang="en-NZ" sz="2000" dirty="0" smtClean="0">
                <a:solidFill>
                  <a:prstClr val="black"/>
                </a:solidFill>
              </a:rPr>
              <a:t/>
            </a:r>
            <a:br>
              <a:rPr lang="en-NZ" sz="2000" dirty="0" smtClean="0">
                <a:solidFill>
                  <a:prstClr val="black"/>
                </a:solidFill>
              </a:rPr>
            </a:br>
            <a:r>
              <a:rPr lang="en-NZ" sz="2000" dirty="0" smtClean="0">
                <a:solidFill>
                  <a:prstClr val="black"/>
                </a:solidFill>
              </a:rPr>
              <a:t>This includes:</a:t>
            </a:r>
            <a:endParaRPr lang="en-NZ" sz="2000" dirty="0">
              <a:solidFill>
                <a:prstClr val="black"/>
              </a:solidFill>
            </a:endParaRPr>
          </a:p>
          <a:p>
            <a:r>
              <a:rPr lang="en-NZ" sz="2000" dirty="0" smtClean="0">
                <a:solidFill>
                  <a:prstClr val="black"/>
                </a:solidFill>
              </a:rPr>
              <a:t>Information </a:t>
            </a:r>
            <a:r>
              <a:rPr lang="en-NZ" sz="2000" dirty="0">
                <a:solidFill>
                  <a:prstClr val="black"/>
                </a:solidFill>
              </a:rPr>
              <a:t>sheet for travellers</a:t>
            </a:r>
          </a:p>
          <a:p>
            <a:r>
              <a:rPr lang="en-NZ" sz="2000" dirty="0" smtClean="0">
                <a:solidFill>
                  <a:prstClr val="black"/>
                </a:solidFill>
              </a:rPr>
              <a:t>Information </a:t>
            </a:r>
            <a:r>
              <a:rPr lang="en-NZ" sz="2000" dirty="0">
                <a:solidFill>
                  <a:prstClr val="black"/>
                </a:solidFill>
              </a:rPr>
              <a:t>sheet for industry</a:t>
            </a:r>
          </a:p>
          <a:p>
            <a:r>
              <a:rPr lang="en-NZ" sz="2000" dirty="0" smtClean="0">
                <a:solidFill>
                  <a:prstClr val="black"/>
                </a:solidFill>
              </a:rPr>
              <a:t>Communications </a:t>
            </a:r>
            <a:r>
              <a:rPr lang="en-NZ" sz="2000" dirty="0">
                <a:solidFill>
                  <a:prstClr val="black"/>
                </a:solidFill>
              </a:rPr>
              <a:t>guidelines</a:t>
            </a:r>
          </a:p>
          <a:p>
            <a:r>
              <a:rPr lang="en-NZ" sz="2000" dirty="0">
                <a:solidFill>
                  <a:prstClr val="black"/>
                </a:solidFill>
              </a:rPr>
              <a:t>Website and email content</a:t>
            </a:r>
          </a:p>
          <a:p>
            <a:r>
              <a:rPr lang="en-NZ" sz="2000" dirty="0">
                <a:solidFill>
                  <a:prstClr val="black"/>
                </a:solidFill>
              </a:rPr>
              <a:t>Print magazine </a:t>
            </a:r>
            <a:r>
              <a:rPr lang="en-NZ" sz="2000" dirty="0" smtClean="0">
                <a:solidFill>
                  <a:prstClr val="black"/>
                </a:solidFill>
              </a:rPr>
              <a:t>advert</a:t>
            </a:r>
          </a:p>
          <a:p>
            <a:r>
              <a:rPr lang="en-NZ" sz="2000" dirty="0" smtClean="0">
                <a:solidFill>
                  <a:prstClr val="black"/>
                </a:solidFill>
              </a:rPr>
              <a:t>Pull up banner</a:t>
            </a:r>
            <a:endParaRPr lang="en-NZ" sz="2000" dirty="0">
              <a:solidFill>
                <a:prstClr val="black"/>
              </a:solidFill>
            </a:endParaRPr>
          </a:p>
          <a:p>
            <a:pPr marL="0" indent="0">
              <a:buNone/>
            </a:pPr>
            <a:endParaRPr lang="en-NZ" sz="2000" dirty="0" smtClean="0">
              <a:solidFill>
                <a:prstClr val="black"/>
              </a:solidFill>
            </a:endParaRPr>
          </a:p>
          <a:p>
            <a:pPr marL="0" indent="0">
              <a:buNone/>
            </a:pPr>
            <a:r>
              <a:rPr lang="en-NZ" sz="1800" dirty="0">
                <a:solidFill>
                  <a:prstClr val="black"/>
                </a:solidFill>
              </a:rPr>
              <a:t>www.immigration.govt.nz/nzetatoolkit</a:t>
            </a:r>
          </a:p>
          <a:p>
            <a:pPr marL="0" indent="0">
              <a:buNone/>
            </a:pPr>
            <a:endParaRPr lang="en-NZ" sz="2000" dirty="0" smtClean="0">
              <a:solidFill>
                <a:prstClr val="black"/>
              </a:solidFill>
            </a:endParaRPr>
          </a:p>
        </p:txBody>
      </p:sp>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3" y="1340768"/>
            <a:ext cx="3088655" cy="2182995"/>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379338"/>
            <a:ext cx="2129507" cy="3024336"/>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6915" y="2558299"/>
            <a:ext cx="2295525" cy="3051175"/>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3968" y="3068960"/>
            <a:ext cx="1127430" cy="263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73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sp>
        <p:nvSpPr>
          <p:cNvPr id="5" name="Rectangle 4"/>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pic>
        <p:nvPicPr>
          <p:cNvPr id="7" name="Picture 3" descr="\\wd.govt.nz\dfs\personal\homedrive\WNI5\allumg2\my pictures\inz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115616" y="2492896"/>
            <a:ext cx="7632848" cy="1097595"/>
          </a:xfrm>
          <a:prstGeom prst="rect">
            <a:avLst/>
          </a:prstGeom>
        </p:spPr>
        <p:txBody>
          <a:bodyPr vert="horz" lIns="91417" tIns="45709" rIns="91417" bIns="45709" rtlCol="0" anchor="ctr">
            <a:normAutofit/>
          </a:bodyPr>
          <a:lstStyle>
            <a:lvl1pPr algn="ctr" defTabSz="914168" rtl="0" eaLnBrk="1" latinLnBrk="0" hangingPunct="1">
              <a:spcBef>
                <a:spcPct val="0"/>
              </a:spcBef>
              <a:buNone/>
              <a:defRPr sz="4400" kern="1200">
                <a:solidFill>
                  <a:schemeClr val="tx1"/>
                </a:solidFill>
                <a:latin typeface="+mj-lt"/>
                <a:ea typeface="+mj-ea"/>
                <a:cs typeface="+mj-cs"/>
              </a:defRPr>
            </a:lvl1pPr>
          </a:lstStyle>
          <a:p>
            <a:pPr algn="l"/>
            <a:r>
              <a:rPr lang="en-NZ" sz="3600" b="1" dirty="0" smtClean="0">
                <a:solidFill>
                  <a:prstClr val="white"/>
                </a:solidFill>
              </a:rPr>
              <a:t>What you need to do</a:t>
            </a:r>
            <a:endParaRPr lang="en-NZ" sz="3600" b="1" dirty="0">
              <a:solidFill>
                <a:prstClr val="white"/>
              </a:solidFill>
              <a:latin typeface="Calibri Light" panose="020F0302020204030204" pitchFamily="34" charset="0"/>
            </a:endParaRPr>
          </a:p>
        </p:txBody>
      </p:sp>
    </p:spTree>
    <p:extLst>
      <p:ext uri="{BB962C8B-B14F-4D97-AF65-F5344CB8AC3E}">
        <p14:creationId xmlns:p14="http://schemas.microsoft.com/office/powerpoint/2010/main" val="2279089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395536" y="116632"/>
            <a:ext cx="8229600" cy="504056"/>
          </a:xfrm>
        </p:spPr>
        <p:txBody>
          <a:bodyPr>
            <a:noAutofit/>
          </a:bodyPr>
          <a:lstStyle/>
          <a:p>
            <a:pPr algn="l"/>
            <a:r>
              <a:rPr lang="en-NZ" sz="2800" b="1" dirty="0" smtClean="0"/>
              <a:t>What you need to do to support travellers</a:t>
            </a:r>
            <a:endParaRPr lang="en-NZ" sz="2800" b="1" dirty="0"/>
          </a:p>
        </p:txBody>
      </p:sp>
      <p:sp>
        <p:nvSpPr>
          <p:cNvPr id="13" name="Content Placeholder 2"/>
          <p:cNvSpPr>
            <a:spLocks noGrp="1"/>
          </p:cNvSpPr>
          <p:nvPr>
            <p:ph sz="half" idx="1"/>
          </p:nvPr>
        </p:nvSpPr>
        <p:spPr>
          <a:xfrm>
            <a:off x="395536" y="980728"/>
            <a:ext cx="7848872" cy="4608512"/>
          </a:xfrm>
        </p:spPr>
        <p:txBody>
          <a:bodyPr>
            <a:normAutofit/>
          </a:bodyPr>
          <a:lstStyle/>
          <a:p>
            <a:r>
              <a:rPr lang="en-NZ" sz="2400" dirty="0" smtClean="0"/>
              <a:t>From 1 October 2019, the requirement for travellers to hold either a Visa, an NZeTA, or an NZ/AU passport at check-in will be enforced</a:t>
            </a:r>
          </a:p>
          <a:p>
            <a:pPr marL="0" indent="0">
              <a:buNone/>
            </a:pPr>
            <a:endParaRPr lang="en-NZ" sz="2400" dirty="0" smtClean="0"/>
          </a:p>
        </p:txBody>
      </p:sp>
      <p:pic>
        <p:nvPicPr>
          <p:cNvPr id="14"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3" y="44624"/>
            <a:ext cx="1368152" cy="5760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27782" r="13396"/>
          <a:stretch/>
        </p:blipFill>
        <p:spPr>
          <a:xfrm>
            <a:off x="3396813" y="2321381"/>
            <a:ext cx="5351652" cy="3346984"/>
          </a:xfrm>
          <a:prstGeom prst="rect">
            <a:avLst/>
          </a:prstGeom>
        </p:spPr>
      </p:pic>
      <p:sp>
        <p:nvSpPr>
          <p:cNvPr id="10" name="Content Placeholder 2"/>
          <p:cNvSpPr txBox="1">
            <a:spLocks/>
          </p:cNvSpPr>
          <p:nvPr/>
        </p:nvSpPr>
        <p:spPr>
          <a:xfrm>
            <a:off x="395536" y="2636912"/>
            <a:ext cx="2736304" cy="4608512"/>
          </a:xfrm>
          <a:prstGeom prst="rect">
            <a:avLst/>
          </a:prstGeom>
        </p:spPr>
        <p:txBody>
          <a:bodyPr vert="horz" lIns="91401" tIns="45701" rIns="91401" bIns="45701" rtlCol="0">
            <a:norm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NZ" sz="2400" dirty="0" smtClean="0"/>
          </a:p>
          <a:p>
            <a:r>
              <a:rPr lang="en-NZ" sz="2400" dirty="0" smtClean="0"/>
              <a:t>Check-in staff must </a:t>
            </a:r>
            <a:r>
              <a:rPr lang="en-NZ" sz="2400" b="1" dirty="0" smtClean="0"/>
              <a:t>continue to follow APP instructions</a:t>
            </a:r>
          </a:p>
        </p:txBody>
      </p:sp>
    </p:spTree>
    <p:extLst>
      <p:ext uri="{BB962C8B-B14F-4D97-AF65-F5344CB8AC3E}">
        <p14:creationId xmlns:p14="http://schemas.microsoft.com/office/powerpoint/2010/main" val="3191956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title"/>
          </p:nvPr>
        </p:nvSpPr>
        <p:spPr>
          <a:xfrm>
            <a:off x="179512" y="116632"/>
            <a:ext cx="6624736" cy="467616"/>
          </a:xfrm>
        </p:spPr>
        <p:txBody>
          <a:bodyPr>
            <a:normAutofit fontScale="90000"/>
          </a:bodyPr>
          <a:lstStyle/>
          <a:p>
            <a:pPr algn="l"/>
            <a:r>
              <a:rPr lang="en-NZ" sz="3200" b="1" dirty="0"/>
              <a:t>What is </a:t>
            </a:r>
            <a:r>
              <a:rPr lang="en-NZ" sz="3200" b="1" u="sng" dirty="0"/>
              <a:t>not</a:t>
            </a:r>
            <a:r>
              <a:rPr lang="en-NZ" sz="3200" b="1" dirty="0"/>
              <a:t> changing</a:t>
            </a:r>
            <a:r>
              <a:rPr lang="en-NZ" sz="3200" b="1" dirty="0" smtClean="0"/>
              <a:t>?</a:t>
            </a:r>
            <a:r>
              <a:rPr lang="en-NZ" sz="3100" b="1" dirty="0" smtClean="0"/>
              <a:t> </a:t>
            </a:r>
            <a:r>
              <a:rPr lang="en-NZ" sz="2800" b="1" dirty="0" smtClean="0"/>
              <a:t>  </a:t>
            </a:r>
            <a:endParaRPr lang="en-NZ" sz="2800" b="1" dirty="0"/>
          </a:p>
        </p:txBody>
      </p:sp>
      <p:sp>
        <p:nvSpPr>
          <p:cNvPr id="18" name="Content Placeholder 3"/>
          <p:cNvSpPr txBox="1">
            <a:spLocks/>
          </p:cNvSpPr>
          <p:nvPr/>
        </p:nvSpPr>
        <p:spPr>
          <a:xfrm>
            <a:off x="179512" y="980729"/>
            <a:ext cx="4248472" cy="4608511"/>
          </a:xfrm>
          <a:prstGeom prst="rect">
            <a:avLst/>
          </a:prstGeom>
          <a:noFill/>
        </p:spPr>
        <p:txBody>
          <a:bodyPr>
            <a:normAutofit fontScale="62500" lnSpcReduction="20000"/>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NZ" sz="2500" b="1" smtClean="0"/>
          </a:p>
          <a:p>
            <a:pPr marL="0" indent="0">
              <a:lnSpc>
                <a:spcPct val="120000"/>
              </a:lnSpc>
              <a:buFont typeface="Arial" panose="020B0604020202020204" pitchFamily="34" charset="0"/>
              <a:buNone/>
            </a:pPr>
            <a:r>
              <a:rPr lang="en-NZ" sz="3500" b="1" smtClean="0"/>
              <a:t>Obligations for operating APP</a:t>
            </a:r>
          </a:p>
          <a:p>
            <a:pPr>
              <a:lnSpc>
                <a:spcPct val="120000"/>
              </a:lnSpc>
            </a:pPr>
            <a:r>
              <a:rPr lang="en-NZ" sz="3500" smtClean="0"/>
              <a:t>Airlines are required to follow the APP instructions for boarding – exactly as they do today – and this is the primary obligation.</a:t>
            </a:r>
          </a:p>
          <a:p>
            <a:pPr marL="0" indent="0">
              <a:lnSpc>
                <a:spcPct val="120000"/>
              </a:lnSpc>
              <a:buFont typeface="Arial" panose="020B0604020202020204" pitchFamily="34" charset="0"/>
              <a:buNone/>
            </a:pPr>
            <a:endParaRPr lang="en-NZ" sz="2600" smtClean="0"/>
          </a:p>
          <a:p>
            <a:pPr>
              <a:lnSpc>
                <a:spcPct val="120000"/>
              </a:lnSpc>
            </a:pPr>
            <a:r>
              <a:rPr lang="en-NZ" sz="3500" smtClean="0"/>
              <a:t>Airlines should perform troubleshooting steps before contacting Immigration Border Operations (IBO) if they need any assistance</a:t>
            </a:r>
            <a:endParaRPr lang="en-NZ" smtClean="0"/>
          </a:p>
          <a:p>
            <a:pPr marL="0" indent="0">
              <a:buFont typeface="Arial" panose="020B0604020202020204" pitchFamily="34" charset="0"/>
              <a:buNone/>
            </a:pPr>
            <a:endParaRPr lang="en-NZ" dirty="0"/>
          </a:p>
        </p:txBody>
      </p:sp>
      <p:pic>
        <p:nvPicPr>
          <p:cNvPr id="1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116632"/>
            <a:ext cx="1462317" cy="57606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5148064" y="2204864"/>
            <a:ext cx="3168352" cy="100811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NZ" b="1" dirty="0" smtClean="0">
                <a:latin typeface="OCR A Extended" panose="02010509020102010303" pitchFamily="50" charset="0"/>
              </a:rPr>
              <a:t>Board</a:t>
            </a:r>
            <a:endParaRPr lang="en-NZ" b="1" dirty="0">
              <a:latin typeface="OCR A Extended" panose="02010509020102010303" pitchFamily="50" charset="0"/>
            </a:endParaRPr>
          </a:p>
        </p:txBody>
      </p:sp>
    </p:spTree>
    <p:extLst>
      <p:ext uri="{BB962C8B-B14F-4D97-AF65-F5344CB8AC3E}">
        <p14:creationId xmlns:p14="http://schemas.microsoft.com/office/powerpoint/2010/main" val="2115645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79512" y="116632"/>
            <a:ext cx="7272808" cy="467616"/>
          </a:xfrm>
        </p:spPr>
        <p:txBody>
          <a:bodyPr>
            <a:normAutofit fontScale="90000"/>
          </a:bodyPr>
          <a:lstStyle/>
          <a:p>
            <a:pPr algn="l"/>
            <a:r>
              <a:rPr lang="en-NZ" sz="3200" b="1" dirty="0"/>
              <a:t>What is changing? </a:t>
            </a:r>
            <a:r>
              <a:rPr lang="en-NZ" sz="3100" b="1" dirty="0" smtClean="0"/>
              <a:t> </a:t>
            </a:r>
            <a:r>
              <a:rPr lang="en-NZ" sz="2800" b="1" dirty="0" smtClean="0"/>
              <a:t>  </a:t>
            </a:r>
            <a:endParaRPr lang="en-NZ" sz="2800" b="1" dirty="0"/>
          </a:p>
        </p:txBody>
      </p:sp>
      <p:sp>
        <p:nvSpPr>
          <p:cNvPr id="7" name="Content Placeholder 2"/>
          <p:cNvSpPr txBox="1">
            <a:spLocks/>
          </p:cNvSpPr>
          <p:nvPr/>
        </p:nvSpPr>
        <p:spPr>
          <a:xfrm>
            <a:off x="179512" y="836712"/>
            <a:ext cx="5328592" cy="5256584"/>
          </a:xfrm>
          <a:prstGeom prst="rect">
            <a:avLst/>
          </a:prstGeom>
          <a:noFill/>
        </p:spPr>
        <p:txBody>
          <a:bodyPr vert="horz" lIns="91401" tIns="45701" rIns="91401" bIns="45701" rtlCol="0" anchor="ctr">
            <a:no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NZ" sz="2000" b="1" dirty="0" smtClean="0"/>
              <a:t>New APP Response Code</a:t>
            </a:r>
          </a:p>
          <a:p>
            <a:pPr>
              <a:lnSpc>
                <a:spcPct val="120000"/>
              </a:lnSpc>
            </a:pPr>
            <a:r>
              <a:rPr lang="en-NZ" sz="2000" dirty="0" smtClean="0"/>
              <a:t>This will clearly indicate the scenario where the passenger is being prevented from boarding, because they do not hold an NZeTA.</a:t>
            </a:r>
          </a:p>
          <a:p>
            <a:pPr>
              <a:lnSpc>
                <a:spcPct val="120000"/>
              </a:lnSpc>
            </a:pPr>
            <a:endParaRPr lang="en-NZ" sz="1400" dirty="0" smtClean="0"/>
          </a:p>
          <a:p>
            <a:pPr fontAlgn="t"/>
            <a:r>
              <a:rPr lang="en-NZ" sz="1600" dirty="0" smtClean="0"/>
              <a:t>Message code: 8525</a:t>
            </a:r>
          </a:p>
          <a:p>
            <a:pPr fontAlgn="t"/>
            <a:r>
              <a:rPr lang="en-NZ" sz="1600" dirty="0" smtClean="0"/>
              <a:t>Brief description: NZ ETA NOT FOUND</a:t>
            </a:r>
          </a:p>
          <a:p>
            <a:pPr fontAlgn="t"/>
            <a:r>
              <a:rPr lang="en-NZ" sz="1600" dirty="0" smtClean="0"/>
              <a:t>Description: Do not Board needs NZ ETA</a:t>
            </a:r>
          </a:p>
          <a:p>
            <a:pPr fontAlgn="t"/>
            <a:r>
              <a:rPr lang="en-NZ" sz="1600" dirty="0" smtClean="0"/>
              <a:t>Action required by airline: Do not allow the passenger to board.</a:t>
            </a:r>
          </a:p>
          <a:p>
            <a:pPr fontAlgn="t"/>
            <a:r>
              <a:rPr lang="en-NZ" sz="1600" dirty="0" smtClean="0"/>
              <a:t>Notes: Advise traveller to immediately request ETA</a:t>
            </a:r>
          </a:p>
          <a:p>
            <a:pPr marL="0" indent="0" fontAlgn="t">
              <a:buNone/>
            </a:pPr>
            <a:endParaRPr lang="en-NZ" sz="1400" dirty="0" smtClean="0"/>
          </a:p>
        </p:txBody>
      </p:sp>
      <p:pic>
        <p:nvPicPr>
          <p:cNvPr id="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116632"/>
            <a:ext cx="1462317" cy="57606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08104" y="2430832"/>
            <a:ext cx="3168352" cy="100811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NZ" b="1" dirty="0" smtClean="0">
                <a:latin typeface="OCR A Extended" panose="02010509020102010303" pitchFamily="50" charset="0"/>
              </a:rPr>
              <a:t>Denied </a:t>
            </a:r>
            <a:endParaRPr lang="en-NZ" b="1" dirty="0">
              <a:latin typeface="OCR A Extended" panose="02010509020102010303" pitchFamily="50" charset="0"/>
            </a:endParaRPr>
          </a:p>
        </p:txBody>
      </p:sp>
      <p:pic>
        <p:nvPicPr>
          <p:cNvPr id="11" name="Picture 4" descr="\\wd.govt.nz\dfs\personal\homedrive\WNI5\allumg2\my pictures\nzgovt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38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23528" y="116632"/>
            <a:ext cx="8301608" cy="504056"/>
          </a:xfrm>
        </p:spPr>
        <p:txBody>
          <a:bodyPr>
            <a:noAutofit/>
          </a:bodyPr>
          <a:lstStyle/>
          <a:p>
            <a:pPr algn="l"/>
            <a:r>
              <a:rPr lang="en-NZ" sz="2800" b="1" dirty="0" smtClean="0"/>
              <a:t>What support will be in place? </a:t>
            </a:r>
            <a:endParaRPr lang="en-NZ" sz="2800" b="1" dirty="0"/>
          </a:p>
        </p:txBody>
      </p:sp>
      <p:sp>
        <p:nvSpPr>
          <p:cNvPr id="7" name="Content Placeholder 3"/>
          <p:cNvSpPr txBox="1">
            <a:spLocks/>
          </p:cNvSpPr>
          <p:nvPr/>
        </p:nvSpPr>
        <p:spPr>
          <a:xfrm>
            <a:off x="236448" y="280209"/>
            <a:ext cx="8637176" cy="2930754"/>
          </a:xfrm>
          <a:prstGeom prst="rect">
            <a:avLst/>
          </a:prstGeom>
        </p:spPr>
        <p:txBody>
          <a:bodyPr anchor="ctr">
            <a:no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NZ" sz="2000" dirty="0" smtClean="0"/>
              <a:t>Airlines should continue to contact Immigration Border Operations (IBO), for assistance to resolve APP issues (including NZeTA-related issues). Immigration New Zealand will be providing additional resources in IBO to help with APP-related contact from airlines. </a:t>
            </a:r>
          </a:p>
        </p:txBody>
      </p:sp>
      <p:pic>
        <p:nvPicPr>
          <p:cNvPr id="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16632"/>
            <a:ext cx="1368152" cy="57606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p:cNvSpPr txBox="1">
            <a:spLocks/>
          </p:cNvSpPr>
          <p:nvPr/>
        </p:nvSpPr>
        <p:spPr>
          <a:xfrm>
            <a:off x="236448" y="3573016"/>
            <a:ext cx="3255432" cy="1305030"/>
          </a:xfrm>
          <a:prstGeom prst="rect">
            <a:avLst/>
          </a:prstGeom>
        </p:spPr>
        <p:txBody>
          <a:bodyPr anchor="ctr">
            <a:no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NZ" sz="2000" dirty="0" smtClean="0"/>
              <a:t>There will also be a pack available with resources for check in staff. This will include a flyer with information on how to request an NZeTA for check in staff to provide to travellers. </a:t>
            </a:r>
            <a:endParaRPr lang="en-NZ" sz="2000" dirty="0"/>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5550" t="38450" r="10685" b="12966"/>
          <a:stretch/>
        </p:blipFill>
        <p:spPr>
          <a:xfrm>
            <a:off x="3635896" y="2492896"/>
            <a:ext cx="5166572" cy="2952327"/>
          </a:xfrm>
          <a:prstGeom prst="rect">
            <a:avLst/>
          </a:prstGeom>
        </p:spPr>
      </p:pic>
    </p:spTree>
    <p:extLst>
      <p:ext uri="{BB962C8B-B14F-4D97-AF65-F5344CB8AC3E}">
        <p14:creationId xmlns:p14="http://schemas.microsoft.com/office/powerpoint/2010/main" val="2408555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sp>
        <p:nvSpPr>
          <p:cNvPr id="5" name="Rectangle 4"/>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pic>
        <p:nvPicPr>
          <p:cNvPr id="7" name="Picture 3" descr="\\wd.govt.nz\dfs\personal\homedrive\WNI5\allumg2\my pictures\inz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43608" y="2492896"/>
            <a:ext cx="7704856" cy="1097595"/>
          </a:xfrm>
          <a:prstGeom prst="rect">
            <a:avLst/>
          </a:prstGeom>
        </p:spPr>
        <p:txBody>
          <a:bodyPr vert="horz" lIns="91417" tIns="45709" rIns="91417" bIns="45709" rtlCol="0" anchor="ctr">
            <a:normAutofit/>
          </a:bodyPr>
          <a:lstStyle>
            <a:lvl1pPr algn="ctr" defTabSz="914168" rtl="0" eaLnBrk="1" latinLnBrk="0" hangingPunct="1">
              <a:spcBef>
                <a:spcPct val="0"/>
              </a:spcBef>
              <a:buNone/>
              <a:defRPr sz="4400" kern="1200">
                <a:solidFill>
                  <a:schemeClr val="tx1"/>
                </a:solidFill>
                <a:latin typeface="+mj-lt"/>
                <a:ea typeface="+mj-ea"/>
                <a:cs typeface="+mj-cs"/>
              </a:defRPr>
            </a:lvl1pPr>
          </a:lstStyle>
          <a:p>
            <a:pPr algn="l"/>
            <a:r>
              <a:rPr lang="en-NZ" sz="3600" b="1" dirty="0" smtClean="0">
                <a:solidFill>
                  <a:prstClr val="white"/>
                </a:solidFill>
              </a:rPr>
              <a:t>NZeTA Scenarios</a:t>
            </a:r>
            <a:endParaRPr lang="en-NZ" sz="3600" b="1" dirty="0">
              <a:solidFill>
                <a:prstClr val="white"/>
              </a:solidFill>
              <a:latin typeface="Calibri Light" panose="020F0302020204030204" pitchFamily="34" charset="0"/>
            </a:endParaRPr>
          </a:p>
        </p:txBody>
      </p:sp>
    </p:spTree>
    <p:extLst>
      <p:ext uri="{BB962C8B-B14F-4D97-AF65-F5344CB8AC3E}">
        <p14:creationId xmlns:p14="http://schemas.microsoft.com/office/powerpoint/2010/main" val="441282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116632"/>
            <a:ext cx="1368152" cy="5760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d.govt.nz\dfs\personal\homedrive\WNI5\allumg2\my pictures\nzgovt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Forward or Next 1">
            <a:hlinkClick r:id="" action="ppaction://hlinkshowjump?jump=nextslide" highlightClick="1"/>
          </p:cNvPr>
          <p:cNvSpPr/>
          <p:nvPr/>
        </p:nvSpPr>
        <p:spPr>
          <a:xfrm>
            <a:off x="2678505" y="1772816"/>
            <a:ext cx="3786990" cy="2520280"/>
          </a:xfrm>
          <a:prstGeom prst="actionButtonForwardNext">
            <a:avLst/>
          </a:prstGeom>
          <a:ln>
            <a:noFill/>
          </a:ln>
        </p:spPr>
        <p:style>
          <a:lnRef idx="0">
            <a:scrgbClr r="0" g="0" b="0"/>
          </a:lnRef>
          <a:fillRef idx="1003">
            <a:schemeClr val="dk1"/>
          </a:fillRef>
          <a:effectRef idx="0">
            <a:scrgbClr r="0" g="0" b="0"/>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97760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13366" y="116632"/>
            <a:ext cx="8299130" cy="576064"/>
          </a:xfrm>
        </p:spPr>
        <p:txBody>
          <a:bodyPr>
            <a:noAutofit/>
          </a:bodyPr>
          <a:lstStyle/>
          <a:p>
            <a:pPr algn="l"/>
            <a:r>
              <a:rPr lang="en-NZ" sz="2800" b="1" dirty="0" smtClean="0">
                <a:solidFill>
                  <a:srgbClr val="323849"/>
                </a:solidFill>
              </a:rPr>
              <a:t>Session Outline</a:t>
            </a:r>
            <a:endParaRPr lang="en-NZ" altLang="en-US" sz="2800" b="1" dirty="0">
              <a:solidFill>
                <a:srgbClr val="323849"/>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85810314"/>
              </p:ext>
            </p:extLst>
          </p:nvPr>
        </p:nvGraphicFramePr>
        <p:xfrm>
          <a:off x="395536" y="692696"/>
          <a:ext cx="8216960" cy="5104818"/>
        </p:xfrm>
        <a:graphic>
          <a:graphicData uri="http://schemas.openxmlformats.org/drawingml/2006/table">
            <a:tbl>
              <a:tblPr firstRow="1" bandRow="1"/>
              <a:tblGrid>
                <a:gridCol w="2123068">
                  <a:extLst>
                    <a:ext uri="{9D8B030D-6E8A-4147-A177-3AD203B41FA5}">
                      <a16:colId xmlns:a16="http://schemas.microsoft.com/office/drawing/2014/main" val="2644571571"/>
                    </a:ext>
                  </a:extLst>
                </a:gridCol>
                <a:gridCol w="6093892">
                  <a:extLst>
                    <a:ext uri="{9D8B030D-6E8A-4147-A177-3AD203B41FA5}">
                      <a16:colId xmlns:a16="http://schemas.microsoft.com/office/drawing/2014/main" val="1632699165"/>
                    </a:ext>
                  </a:extLst>
                </a:gridCol>
              </a:tblGrid>
              <a:tr h="358129">
                <a:tc>
                  <a:txBody>
                    <a:bodyPr/>
                    <a:lstStyle/>
                    <a:p>
                      <a:pPr>
                        <a:lnSpc>
                          <a:spcPct val="115000"/>
                        </a:lnSpc>
                        <a:spcBef>
                          <a:spcPts val="1800"/>
                        </a:spcBef>
                        <a:spcAft>
                          <a:spcPts val="0"/>
                        </a:spcAft>
                      </a:pPr>
                      <a:r>
                        <a:rPr lang="en-NZ" sz="1400" b="1">
                          <a:solidFill>
                            <a:srgbClr val="FFFFFF"/>
                          </a:solidFill>
                          <a:effectLst/>
                          <a:latin typeface="Calibri" panose="020F0502020204030204" pitchFamily="34" charset="0"/>
                          <a:ea typeface="MS PGothic" panose="020B0600070205080204" pitchFamily="34" charset="-128"/>
                          <a:cs typeface="Times New Roman" panose="02020603050405020304" pitchFamily="18" charset="0"/>
                        </a:rPr>
                        <a:t>Time (minutes)</a:t>
                      </a:r>
                      <a:endParaRPr lang="en-NZ" sz="1400">
                        <a:effectLst/>
                        <a:latin typeface="Calibri" panose="020F0502020204030204" pitchFamily="34" charset="0"/>
                        <a:ea typeface="MS PGothic" panose="020B0600070205080204" pitchFamily="34" charset="-128"/>
                        <a:cs typeface="Times New Roman" panose="02020603050405020304" pitchFamily="18" charset="0"/>
                      </a:endParaRPr>
                    </a:p>
                  </a:txBody>
                  <a:tcPr marL="71563" marR="71563" marT="70569" marB="70569">
                    <a:lnL>
                      <a:noFill/>
                    </a:lnL>
                    <a:lnR w="12700" cap="flat" cmpd="sng" algn="ctr">
                      <a:solidFill>
                        <a:srgbClr val="FFFFFF"/>
                      </a:solidFill>
                      <a:prstDash val="solid"/>
                      <a:round/>
                      <a:headEnd type="none" w="med" len="med"/>
                      <a:tailEnd type="none" w="med" len="med"/>
                    </a:lnR>
                    <a:lnT>
                      <a:noFill/>
                    </a:lnT>
                    <a:lnB>
                      <a:noFill/>
                    </a:lnB>
                    <a:solidFill>
                      <a:srgbClr val="92D050"/>
                    </a:solidFill>
                  </a:tcPr>
                </a:tc>
                <a:tc>
                  <a:txBody>
                    <a:bodyPr/>
                    <a:lstStyle/>
                    <a:p>
                      <a:pPr>
                        <a:lnSpc>
                          <a:spcPct val="115000"/>
                        </a:lnSpc>
                        <a:spcBef>
                          <a:spcPts val="1800"/>
                        </a:spcBef>
                        <a:spcAft>
                          <a:spcPts val="0"/>
                        </a:spcAft>
                      </a:pPr>
                      <a:r>
                        <a:rPr lang="en-NZ" sz="1400" b="1">
                          <a:solidFill>
                            <a:srgbClr val="FFFFFF"/>
                          </a:solidFill>
                          <a:effectLst/>
                          <a:latin typeface="Calibri" panose="020F0502020204030204" pitchFamily="34" charset="0"/>
                          <a:ea typeface="MS PGothic" panose="020B0600070205080204" pitchFamily="34" charset="-128"/>
                          <a:cs typeface="Times New Roman" panose="02020603050405020304" pitchFamily="18" charset="0"/>
                        </a:rPr>
                        <a:t>Topic</a:t>
                      </a:r>
                      <a:endParaRPr lang="en-NZ" sz="1400">
                        <a:effectLst/>
                        <a:latin typeface="Calibri" panose="020F0502020204030204" pitchFamily="34" charset="0"/>
                        <a:ea typeface="MS PGothic" panose="020B0600070205080204" pitchFamily="34" charset="-128"/>
                        <a:cs typeface="Times New Roman" panose="02020603050405020304" pitchFamily="18" charset="0"/>
                      </a:endParaRPr>
                    </a:p>
                  </a:txBody>
                  <a:tcPr marL="71563" marR="71563" marT="70569" marB="70569">
                    <a:lnL w="12700" cap="flat" cmpd="sng" algn="ctr">
                      <a:solidFill>
                        <a:srgbClr val="FFFFFF"/>
                      </a:solidFill>
                      <a:prstDash val="solid"/>
                      <a:round/>
                      <a:headEnd type="none" w="med" len="med"/>
                      <a:tailEnd type="none" w="med" len="med"/>
                    </a:lnL>
                    <a:lnR>
                      <a:noFill/>
                    </a:lnR>
                    <a:lnT>
                      <a:noFill/>
                    </a:lnT>
                    <a:lnB>
                      <a:noFill/>
                    </a:lnB>
                    <a:solidFill>
                      <a:srgbClr val="92D050"/>
                    </a:solidFill>
                  </a:tcPr>
                </a:tc>
                <a:extLst>
                  <a:ext uri="{0D108BD9-81ED-4DB2-BD59-A6C34878D82A}">
                    <a16:rowId xmlns:a16="http://schemas.microsoft.com/office/drawing/2014/main" val="2181233097"/>
                  </a:ext>
                </a:extLst>
              </a:tr>
              <a:tr h="799398">
                <a:tc>
                  <a:txBody>
                    <a:bodyPr/>
                    <a:lstStyle/>
                    <a:p>
                      <a:pPr>
                        <a:lnSpc>
                          <a:spcPct val="115000"/>
                        </a:lnSpc>
                        <a:spcBef>
                          <a:spcPts val="1800"/>
                        </a:spcBef>
                        <a:spcAft>
                          <a:spcPts val="0"/>
                        </a:spcAft>
                      </a:pPr>
                      <a:r>
                        <a:rPr lang="en-NZ" sz="1400" dirty="0" smtClean="0">
                          <a:effectLst/>
                          <a:latin typeface="Calibri" panose="020F0502020204030204" pitchFamily="34" charset="0"/>
                          <a:ea typeface="MS PGothic" panose="020B0600070205080204" pitchFamily="34" charset="-128"/>
                          <a:cs typeface="Times New Roman" panose="02020603050405020304" pitchFamily="18" charset="0"/>
                        </a:rPr>
                        <a:t>5 </a:t>
                      </a:r>
                      <a:r>
                        <a:rPr lang="en-NZ" sz="1400" dirty="0">
                          <a:effectLst/>
                          <a:latin typeface="Calibri" panose="020F0502020204030204" pitchFamily="34" charset="0"/>
                          <a:ea typeface="MS PGothic" panose="020B0600070205080204" pitchFamily="34" charset="-128"/>
                          <a:cs typeface="Times New Roman" panose="02020603050405020304" pitchFamily="18" charset="0"/>
                        </a:rPr>
                        <a:t>minutes</a:t>
                      </a:r>
                    </a:p>
                  </a:txBody>
                  <a:tcPr marL="71563" marR="71563" marT="70569" marB="70569">
                    <a:lnL>
                      <a:noFill/>
                    </a:lnL>
                    <a:lnR w="12700" cap="flat" cmpd="sng" algn="ctr">
                      <a:solidFill>
                        <a:srgbClr val="FFFFFF"/>
                      </a:solidFill>
                      <a:prstDash val="solid"/>
                      <a:round/>
                      <a:headEnd type="none" w="med" len="med"/>
                      <a:tailEnd type="none" w="med" len="med"/>
                    </a:lnR>
                    <a:lnT>
                      <a:noFill/>
                    </a:lnT>
                    <a:lnB w="12700" cap="flat" cmpd="sng" algn="ctr">
                      <a:solidFill>
                        <a:srgbClr val="141006"/>
                      </a:solidFill>
                      <a:prstDash val="solid"/>
                      <a:round/>
                      <a:headEnd type="none" w="med" len="med"/>
                      <a:tailEnd type="none" w="med" len="med"/>
                    </a:lnB>
                  </a:tcPr>
                </a:tc>
                <a:tc>
                  <a:txBody>
                    <a:bodyPr/>
                    <a:lstStyle/>
                    <a:p>
                      <a:pPr marL="273685" indent="-273685">
                        <a:lnSpc>
                          <a:spcPct val="115000"/>
                        </a:lnSpc>
                        <a:spcAft>
                          <a:spcPts val="0"/>
                        </a:spcAft>
                      </a:pPr>
                      <a:r>
                        <a:rPr lang="en-NZ" sz="1400" b="1">
                          <a:solidFill>
                            <a:srgbClr val="141006"/>
                          </a:solidFill>
                          <a:effectLst/>
                          <a:latin typeface="Arial" panose="020B0604020202020204" pitchFamily="34" charset="0"/>
                          <a:cs typeface="Times New Roman" panose="02020603050405020304" pitchFamily="18" charset="0"/>
                        </a:rPr>
                        <a:t>1. Welcome to your NZeTA briefing session</a:t>
                      </a:r>
                    </a:p>
                    <a:p>
                      <a:pPr>
                        <a:lnSpc>
                          <a:spcPct val="115000"/>
                        </a:lnSpc>
                        <a:spcBef>
                          <a:spcPts val="600"/>
                        </a:spcBef>
                        <a:spcAft>
                          <a:spcPts val="0"/>
                        </a:spcAft>
                      </a:pPr>
                      <a:r>
                        <a:rPr lang="en-NZ" sz="1400" b="1">
                          <a:effectLst/>
                          <a:latin typeface="Calibri" panose="020F0502020204030204" pitchFamily="34" charset="0"/>
                          <a:ea typeface="MS PGothic" panose="020B0600070205080204" pitchFamily="34" charset="-128"/>
                          <a:cs typeface="Times New Roman" panose="02020603050405020304" pitchFamily="18" charset="0"/>
                        </a:rPr>
                        <a:t>Purpose:</a:t>
                      </a:r>
                      <a:r>
                        <a:rPr lang="en-NZ" sz="1400">
                          <a:effectLst/>
                          <a:latin typeface="Calibri" panose="020F0502020204030204" pitchFamily="34" charset="0"/>
                          <a:ea typeface="MS PGothic" panose="020B0600070205080204" pitchFamily="34" charset="-128"/>
                          <a:cs typeface="Times New Roman" panose="02020603050405020304" pitchFamily="18" charset="0"/>
                        </a:rPr>
                        <a:t> To introduce the session and understand the purpose of this briefing session.</a:t>
                      </a:r>
                    </a:p>
                  </a:txBody>
                  <a:tcPr marL="71563" marR="71563" marT="70569" marB="70569">
                    <a:lnL w="12700" cap="flat" cmpd="sng" algn="ctr">
                      <a:solidFill>
                        <a:srgbClr val="FFFFFF"/>
                      </a:solidFill>
                      <a:prstDash val="solid"/>
                      <a:round/>
                      <a:headEnd type="none" w="med" len="med"/>
                      <a:tailEnd type="none" w="med" len="med"/>
                    </a:lnL>
                    <a:lnR>
                      <a:noFill/>
                    </a:lnR>
                    <a:lnT>
                      <a:noFill/>
                    </a:lnT>
                    <a:lnB w="12700" cap="flat" cmpd="sng" algn="ctr">
                      <a:solidFill>
                        <a:srgbClr val="141006"/>
                      </a:solidFill>
                      <a:prstDash val="solid"/>
                      <a:round/>
                      <a:headEnd type="none" w="med" len="med"/>
                      <a:tailEnd type="none" w="med" len="med"/>
                    </a:lnB>
                  </a:tcPr>
                </a:tc>
                <a:extLst>
                  <a:ext uri="{0D108BD9-81ED-4DB2-BD59-A6C34878D82A}">
                    <a16:rowId xmlns:a16="http://schemas.microsoft.com/office/drawing/2014/main" val="3323807369"/>
                  </a:ext>
                </a:extLst>
              </a:tr>
              <a:tr h="980190">
                <a:tc>
                  <a:txBody>
                    <a:bodyPr/>
                    <a:lstStyle/>
                    <a:p>
                      <a:pPr>
                        <a:lnSpc>
                          <a:spcPct val="115000"/>
                        </a:lnSpc>
                        <a:spcBef>
                          <a:spcPts val="1800"/>
                        </a:spcBef>
                        <a:spcAft>
                          <a:spcPts val="0"/>
                        </a:spcAft>
                      </a:pPr>
                      <a:r>
                        <a:rPr lang="en-NZ" sz="1400" dirty="0" smtClean="0">
                          <a:effectLst/>
                          <a:latin typeface="Calibri" panose="020F0502020204030204" pitchFamily="34" charset="0"/>
                          <a:ea typeface="MS PGothic" panose="020B0600070205080204" pitchFamily="34" charset="-128"/>
                          <a:cs typeface="Times New Roman" panose="02020603050405020304" pitchFamily="18" charset="0"/>
                        </a:rPr>
                        <a:t>10 </a:t>
                      </a:r>
                      <a:r>
                        <a:rPr lang="en-NZ" sz="1400" dirty="0">
                          <a:effectLst/>
                          <a:latin typeface="Calibri" panose="020F0502020204030204" pitchFamily="34" charset="0"/>
                          <a:ea typeface="MS PGothic" panose="020B0600070205080204" pitchFamily="34" charset="-128"/>
                          <a:cs typeface="Times New Roman" panose="02020603050405020304" pitchFamily="18" charset="0"/>
                        </a:rPr>
                        <a:t>minutes</a:t>
                      </a:r>
                    </a:p>
                  </a:txBody>
                  <a:tcPr marL="71563" marR="71563" marT="70569" marB="70569">
                    <a:lnL>
                      <a:noFill/>
                    </a:lnL>
                    <a:lnR w="12700" cap="flat" cmpd="sng" algn="ctr">
                      <a:solidFill>
                        <a:srgbClr val="FFFFFF"/>
                      </a:solidFill>
                      <a:prstDash val="solid"/>
                      <a:round/>
                      <a:headEnd type="none" w="med" len="med"/>
                      <a:tailEnd type="none" w="med" len="med"/>
                    </a:lnR>
                    <a:lnT w="12700" cap="flat" cmpd="sng" algn="ctr">
                      <a:solidFill>
                        <a:srgbClr val="141006"/>
                      </a:solidFill>
                      <a:prstDash val="solid"/>
                      <a:round/>
                      <a:headEnd type="none" w="med" len="med"/>
                      <a:tailEnd type="none" w="med" len="med"/>
                    </a:lnT>
                    <a:lnB w="12700" cap="flat" cmpd="sng" algn="ctr">
                      <a:solidFill>
                        <a:srgbClr val="141006"/>
                      </a:solidFill>
                      <a:prstDash val="solid"/>
                      <a:round/>
                      <a:headEnd type="none" w="med" len="med"/>
                      <a:tailEnd type="none" w="med" len="med"/>
                    </a:lnB>
                  </a:tcPr>
                </a:tc>
                <a:tc>
                  <a:txBody>
                    <a:bodyPr/>
                    <a:lstStyle/>
                    <a:p>
                      <a:pPr marL="273685" indent="-273685">
                        <a:lnSpc>
                          <a:spcPct val="115000"/>
                        </a:lnSpc>
                        <a:spcAft>
                          <a:spcPts val="0"/>
                        </a:spcAft>
                      </a:pPr>
                      <a:r>
                        <a:rPr lang="en-NZ" sz="1400" b="1" dirty="0">
                          <a:solidFill>
                            <a:srgbClr val="141006"/>
                          </a:solidFill>
                          <a:effectLst/>
                          <a:latin typeface="Arial" panose="020B0604020202020204" pitchFamily="34" charset="0"/>
                          <a:cs typeface="Times New Roman" panose="02020603050405020304" pitchFamily="18" charset="0"/>
                        </a:rPr>
                        <a:t>2. What is an NZeTA?</a:t>
                      </a:r>
                    </a:p>
                    <a:p>
                      <a:pPr>
                        <a:lnSpc>
                          <a:spcPct val="115000"/>
                        </a:lnSpc>
                        <a:spcBef>
                          <a:spcPts val="600"/>
                        </a:spcBef>
                        <a:spcAft>
                          <a:spcPts val="0"/>
                        </a:spcAft>
                      </a:pPr>
                      <a:r>
                        <a:rPr lang="en-NZ" sz="1400" b="1" dirty="0">
                          <a:effectLst/>
                          <a:latin typeface="Calibri" panose="020F0502020204030204" pitchFamily="34" charset="0"/>
                          <a:ea typeface="MS PGothic" panose="020B0600070205080204" pitchFamily="34" charset="-128"/>
                          <a:cs typeface="Times New Roman" panose="02020603050405020304" pitchFamily="18" charset="0"/>
                        </a:rPr>
                        <a:t>Purpose:</a:t>
                      </a:r>
                      <a:r>
                        <a:rPr lang="en-NZ" sz="1400" dirty="0">
                          <a:effectLst/>
                          <a:latin typeface="Calibri" panose="020F0502020204030204" pitchFamily="34" charset="0"/>
                          <a:ea typeface="MS PGothic" panose="020B0600070205080204" pitchFamily="34" charset="-128"/>
                          <a:cs typeface="Times New Roman" panose="02020603050405020304" pitchFamily="18" charset="0"/>
                        </a:rPr>
                        <a:t> To recap what an NZeTA is (including the IVL fee), who needs one, </a:t>
                      </a:r>
                      <a:r>
                        <a:rPr lang="en-NZ" sz="1400" dirty="0" smtClean="0">
                          <a:effectLst/>
                          <a:latin typeface="Calibri" panose="020F0502020204030204" pitchFamily="34" charset="0"/>
                          <a:ea typeface="MS PGothic" panose="020B0600070205080204" pitchFamily="34" charset="-128"/>
                          <a:cs typeface="Times New Roman" panose="02020603050405020304" pitchFamily="18" charset="0"/>
                        </a:rPr>
                        <a:t>how to get one, and </a:t>
                      </a:r>
                      <a:r>
                        <a:rPr lang="en-NZ" sz="1400" dirty="0">
                          <a:effectLst/>
                          <a:latin typeface="Calibri" panose="020F0502020204030204" pitchFamily="34" charset="0"/>
                          <a:ea typeface="MS PGothic" panose="020B0600070205080204" pitchFamily="34" charset="-128"/>
                          <a:cs typeface="Times New Roman" panose="02020603050405020304" pitchFamily="18" charset="0"/>
                        </a:rPr>
                        <a:t>what global marketing has occurred to date.</a:t>
                      </a:r>
                    </a:p>
                  </a:txBody>
                  <a:tcPr marL="71563" marR="71563" marT="70569" marB="70569">
                    <a:lnL w="12700" cap="flat" cmpd="sng" algn="ctr">
                      <a:solidFill>
                        <a:srgbClr val="FFFFFF"/>
                      </a:solidFill>
                      <a:prstDash val="solid"/>
                      <a:round/>
                      <a:headEnd type="none" w="med" len="med"/>
                      <a:tailEnd type="none" w="med" len="med"/>
                    </a:lnL>
                    <a:lnR>
                      <a:noFill/>
                    </a:lnR>
                    <a:lnT w="12700" cap="flat" cmpd="sng" algn="ctr">
                      <a:solidFill>
                        <a:srgbClr val="141006"/>
                      </a:solidFill>
                      <a:prstDash val="solid"/>
                      <a:round/>
                      <a:headEnd type="none" w="med" len="med"/>
                      <a:tailEnd type="none" w="med" len="med"/>
                    </a:lnT>
                    <a:lnB w="12700" cap="flat" cmpd="sng" algn="ctr">
                      <a:solidFill>
                        <a:srgbClr val="141006"/>
                      </a:solidFill>
                      <a:prstDash val="solid"/>
                      <a:round/>
                      <a:headEnd type="none" w="med" len="med"/>
                      <a:tailEnd type="none" w="med" len="med"/>
                    </a:lnB>
                  </a:tcPr>
                </a:tc>
                <a:extLst>
                  <a:ext uri="{0D108BD9-81ED-4DB2-BD59-A6C34878D82A}">
                    <a16:rowId xmlns:a16="http://schemas.microsoft.com/office/drawing/2014/main" val="701902929"/>
                  </a:ext>
                </a:extLst>
              </a:tr>
              <a:tr h="799398">
                <a:tc>
                  <a:txBody>
                    <a:bodyPr/>
                    <a:lstStyle/>
                    <a:p>
                      <a:pPr>
                        <a:lnSpc>
                          <a:spcPct val="115000"/>
                        </a:lnSpc>
                        <a:spcBef>
                          <a:spcPts val="1800"/>
                        </a:spcBef>
                        <a:spcAft>
                          <a:spcPts val="0"/>
                        </a:spcAft>
                      </a:pPr>
                      <a:r>
                        <a:rPr lang="en-NZ" sz="1400" dirty="0" smtClean="0">
                          <a:effectLst/>
                          <a:latin typeface="Calibri" panose="020F0502020204030204" pitchFamily="34" charset="0"/>
                          <a:ea typeface="MS PGothic" panose="020B0600070205080204" pitchFamily="34" charset="-128"/>
                          <a:cs typeface="Times New Roman" panose="02020603050405020304" pitchFamily="18" charset="0"/>
                        </a:rPr>
                        <a:t>10 </a:t>
                      </a:r>
                      <a:r>
                        <a:rPr lang="en-NZ" sz="1400" dirty="0">
                          <a:effectLst/>
                          <a:latin typeface="Calibri" panose="020F0502020204030204" pitchFamily="34" charset="0"/>
                          <a:ea typeface="MS PGothic" panose="020B0600070205080204" pitchFamily="34" charset="-128"/>
                          <a:cs typeface="Times New Roman" panose="02020603050405020304" pitchFamily="18" charset="0"/>
                        </a:rPr>
                        <a:t>minutes</a:t>
                      </a:r>
                    </a:p>
                  </a:txBody>
                  <a:tcPr marL="71563" marR="71563" marT="70569" marB="70569">
                    <a:lnL>
                      <a:noFill/>
                    </a:lnL>
                    <a:lnR w="12700" cap="flat" cmpd="sng" algn="ctr">
                      <a:solidFill>
                        <a:srgbClr val="FFFFFF"/>
                      </a:solidFill>
                      <a:prstDash val="solid"/>
                      <a:round/>
                      <a:headEnd type="none" w="med" len="med"/>
                      <a:tailEnd type="none" w="med" len="med"/>
                    </a:lnR>
                    <a:lnT w="12700" cap="flat" cmpd="sng" algn="ctr">
                      <a:solidFill>
                        <a:srgbClr val="141006"/>
                      </a:solidFill>
                      <a:prstDash val="solid"/>
                      <a:round/>
                      <a:headEnd type="none" w="med" len="med"/>
                      <a:tailEnd type="none" w="med" len="med"/>
                    </a:lnT>
                    <a:lnB w="12700" cap="flat" cmpd="sng" algn="ctr">
                      <a:solidFill>
                        <a:srgbClr val="141006"/>
                      </a:solidFill>
                      <a:prstDash val="solid"/>
                      <a:round/>
                      <a:headEnd type="none" w="med" len="med"/>
                      <a:tailEnd type="none" w="med" len="med"/>
                    </a:lnB>
                  </a:tcPr>
                </a:tc>
                <a:tc>
                  <a:txBody>
                    <a:bodyPr/>
                    <a:lstStyle/>
                    <a:p>
                      <a:pPr marL="273685" indent="-273685">
                        <a:lnSpc>
                          <a:spcPct val="115000"/>
                        </a:lnSpc>
                        <a:spcAft>
                          <a:spcPts val="0"/>
                        </a:spcAft>
                      </a:pPr>
                      <a:r>
                        <a:rPr lang="en-NZ" sz="1400" b="1" dirty="0">
                          <a:solidFill>
                            <a:srgbClr val="141006"/>
                          </a:solidFill>
                          <a:effectLst/>
                          <a:latin typeface="Arial" panose="020B0604020202020204" pitchFamily="34" charset="0"/>
                          <a:cs typeface="Times New Roman" panose="02020603050405020304" pitchFamily="18" charset="0"/>
                        </a:rPr>
                        <a:t>3. </a:t>
                      </a:r>
                      <a:r>
                        <a:rPr lang="en-NZ" sz="1400" b="1" dirty="0" smtClean="0">
                          <a:solidFill>
                            <a:srgbClr val="141006"/>
                          </a:solidFill>
                          <a:effectLst/>
                          <a:latin typeface="Arial" panose="020B0604020202020204" pitchFamily="34" charset="0"/>
                          <a:cs typeface="Times New Roman" panose="02020603050405020304" pitchFamily="18" charset="0"/>
                        </a:rPr>
                        <a:t>What you need to do </a:t>
                      </a:r>
                      <a:endParaRPr lang="en-NZ" sz="1400" b="1" dirty="0">
                        <a:solidFill>
                          <a:srgbClr val="141006"/>
                        </a:solidFill>
                        <a:effectLst/>
                        <a:latin typeface="Arial" panose="020B0604020202020204" pitchFamily="34" charset="0"/>
                        <a:cs typeface="Times New Roman" panose="02020603050405020304" pitchFamily="18" charset="0"/>
                      </a:endParaRPr>
                    </a:p>
                    <a:p>
                      <a:pPr>
                        <a:lnSpc>
                          <a:spcPct val="115000"/>
                        </a:lnSpc>
                        <a:spcBef>
                          <a:spcPts val="600"/>
                        </a:spcBef>
                        <a:spcAft>
                          <a:spcPts val="0"/>
                        </a:spcAft>
                      </a:pPr>
                      <a:r>
                        <a:rPr lang="en-NZ" sz="1400" b="1" dirty="0">
                          <a:effectLst/>
                          <a:latin typeface="Calibri" panose="020F0502020204030204" pitchFamily="34" charset="0"/>
                          <a:ea typeface="MS PGothic" panose="020B0600070205080204" pitchFamily="34" charset="-128"/>
                          <a:cs typeface="Times New Roman" panose="02020603050405020304" pitchFamily="18" charset="0"/>
                        </a:rPr>
                        <a:t>Purpose:</a:t>
                      </a:r>
                      <a:r>
                        <a:rPr lang="en-NZ" sz="1400" dirty="0">
                          <a:effectLst/>
                          <a:latin typeface="Calibri" panose="020F0502020204030204" pitchFamily="34" charset="0"/>
                          <a:ea typeface="MS PGothic" panose="020B0600070205080204" pitchFamily="34" charset="-128"/>
                          <a:cs typeface="Times New Roman" panose="02020603050405020304" pitchFamily="18" charset="0"/>
                        </a:rPr>
                        <a:t> </a:t>
                      </a:r>
                      <a:r>
                        <a:rPr lang="en-NZ" sz="1400" kern="1200" dirty="0" smtClean="0">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To explain what check-in staff will need to do to support travellers. </a:t>
                      </a:r>
                      <a:endParaRPr lang="en-NZ" sz="1400" kern="1200" dirty="0">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71563" marR="71563" marT="70569" marB="70569">
                    <a:lnL w="12700" cap="flat" cmpd="sng" algn="ctr">
                      <a:solidFill>
                        <a:srgbClr val="FFFFFF"/>
                      </a:solidFill>
                      <a:prstDash val="solid"/>
                      <a:round/>
                      <a:headEnd type="none" w="med" len="med"/>
                      <a:tailEnd type="none" w="med" len="med"/>
                    </a:lnL>
                    <a:lnR>
                      <a:noFill/>
                    </a:lnR>
                    <a:lnT w="12700" cap="flat" cmpd="sng" algn="ctr">
                      <a:solidFill>
                        <a:srgbClr val="141006"/>
                      </a:solidFill>
                      <a:prstDash val="solid"/>
                      <a:round/>
                      <a:headEnd type="none" w="med" len="med"/>
                      <a:tailEnd type="none" w="med" len="med"/>
                    </a:lnT>
                    <a:lnB w="12700" cap="flat" cmpd="sng" algn="ctr">
                      <a:solidFill>
                        <a:srgbClr val="141006"/>
                      </a:solidFill>
                      <a:prstDash val="solid"/>
                      <a:round/>
                      <a:headEnd type="none" w="med" len="med"/>
                      <a:tailEnd type="none" w="med" len="med"/>
                    </a:lnB>
                  </a:tcPr>
                </a:tc>
                <a:extLst>
                  <a:ext uri="{0D108BD9-81ED-4DB2-BD59-A6C34878D82A}">
                    <a16:rowId xmlns:a16="http://schemas.microsoft.com/office/drawing/2014/main" val="2487785650"/>
                  </a:ext>
                </a:extLst>
              </a:tr>
              <a:tr h="799398">
                <a:tc>
                  <a:txBody>
                    <a:bodyPr/>
                    <a:lstStyle/>
                    <a:p>
                      <a:pPr>
                        <a:lnSpc>
                          <a:spcPct val="115000"/>
                        </a:lnSpc>
                        <a:spcBef>
                          <a:spcPts val="1800"/>
                        </a:spcBef>
                        <a:spcAft>
                          <a:spcPts val="0"/>
                        </a:spcAft>
                      </a:pPr>
                      <a:r>
                        <a:rPr lang="en-NZ" sz="1400" dirty="0" smtClean="0">
                          <a:effectLst/>
                          <a:latin typeface="Calibri" panose="020F0502020204030204" pitchFamily="34" charset="0"/>
                          <a:ea typeface="MS PGothic" panose="020B0600070205080204" pitchFamily="34" charset="-128"/>
                          <a:cs typeface="Times New Roman" panose="02020603050405020304" pitchFamily="18" charset="0"/>
                        </a:rPr>
                        <a:t>25 </a:t>
                      </a:r>
                      <a:r>
                        <a:rPr lang="en-NZ" sz="1400" dirty="0">
                          <a:effectLst/>
                          <a:latin typeface="Calibri" panose="020F0502020204030204" pitchFamily="34" charset="0"/>
                          <a:ea typeface="MS PGothic" panose="020B0600070205080204" pitchFamily="34" charset="-128"/>
                          <a:cs typeface="Times New Roman" panose="02020603050405020304" pitchFamily="18" charset="0"/>
                        </a:rPr>
                        <a:t>minutes</a:t>
                      </a:r>
                    </a:p>
                  </a:txBody>
                  <a:tcPr marL="71563" marR="71563" marT="70569" marB="70569">
                    <a:lnL>
                      <a:noFill/>
                    </a:lnL>
                    <a:lnR w="12700" cap="flat" cmpd="sng" algn="ctr">
                      <a:solidFill>
                        <a:srgbClr val="FFFFFF"/>
                      </a:solidFill>
                      <a:prstDash val="solid"/>
                      <a:round/>
                      <a:headEnd type="none" w="med" len="med"/>
                      <a:tailEnd type="none" w="med" len="med"/>
                    </a:lnR>
                    <a:lnT w="12700" cap="flat" cmpd="sng" algn="ctr">
                      <a:solidFill>
                        <a:srgbClr val="141006"/>
                      </a:solidFill>
                      <a:prstDash val="solid"/>
                      <a:round/>
                      <a:headEnd type="none" w="med" len="med"/>
                      <a:tailEnd type="none" w="med" len="med"/>
                    </a:lnT>
                    <a:lnB w="12700" cap="flat" cmpd="sng" algn="ctr">
                      <a:solidFill>
                        <a:srgbClr val="141006"/>
                      </a:solidFill>
                      <a:prstDash val="solid"/>
                      <a:round/>
                      <a:headEnd type="none" w="med" len="med"/>
                      <a:tailEnd type="none" w="med" len="med"/>
                    </a:lnB>
                  </a:tcPr>
                </a:tc>
                <a:tc>
                  <a:txBody>
                    <a:bodyPr/>
                    <a:lstStyle/>
                    <a:p>
                      <a:pPr marL="273685" indent="-273685">
                        <a:lnSpc>
                          <a:spcPct val="115000"/>
                        </a:lnSpc>
                        <a:spcAft>
                          <a:spcPts val="0"/>
                        </a:spcAft>
                      </a:pPr>
                      <a:r>
                        <a:rPr lang="en-NZ" sz="1400" b="1" dirty="0">
                          <a:solidFill>
                            <a:srgbClr val="141006"/>
                          </a:solidFill>
                          <a:effectLst/>
                          <a:latin typeface="Arial" panose="020B0604020202020204" pitchFamily="34" charset="0"/>
                          <a:cs typeface="Times New Roman" panose="02020603050405020304" pitchFamily="18" charset="0"/>
                        </a:rPr>
                        <a:t>4. NZeTA Scenarios </a:t>
                      </a:r>
                    </a:p>
                    <a:p>
                      <a:pPr>
                        <a:lnSpc>
                          <a:spcPct val="115000"/>
                        </a:lnSpc>
                        <a:spcBef>
                          <a:spcPts val="600"/>
                        </a:spcBef>
                        <a:spcAft>
                          <a:spcPts val="0"/>
                        </a:spcAft>
                      </a:pPr>
                      <a:r>
                        <a:rPr lang="en-NZ" sz="1400" b="1" dirty="0">
                          <a:effectLst/>
                          <a:latin typeface="Calibri" panose="020F0502020204030204" pitchFamily="34" charset="0"/>
                          <a:ea typeface="MS PGothic" panose="020B0600070205080204" pitchFamily="34" charset="-128"/>
                          <a:cs typeface="Times New Roman" panose="02020603050405020304" pitchFamily="18" charset="0"/>
                        </a:rPr>
                        <a:t>Purpose:</a:t>
                      </a:r>
                      <a:r>
                        <a:rPr lang="en-NZ" sz="1400" dirty="0">
                          <a:effectLst/>
                          <a:latin typeface="Calibri" panose="020F0502020204030204" pitchFamily="34" charset="0"/>
                          <a:ea typeface="MS PGothic" panose="020B0600070205080204" pitchFamily="34" charset="-128"/>
                          <a:cs typeface="Times New Roman" panose="02020603050405020304" pitchFamily="18" charset="0"/>
                        </a:rPr>
                        <a:t> </a:t>
                      </a:r>
                      <a:r>
                        <a:rPr lang="en-NZ" sz="1400" kern="1200" dirty="0" smtClean="0">
                          <a:solidFill>
                            <a:schemeClr val="tx1"/>
                          </a:solidFill>
                          <a:effectLst/>
                          <a:latin typeface="Calibri" panose="020F0502020204030204" pitchFamily="34" charset="0"/>
                          <a:ea typeface="MS PGothic" panose="020B0600070205080204" pitchFamily="34" charset="-128"/>
                          <a:cs typeface="Times New Roman" panose="02020603050405020304" pitchFamily="18" charset="0"/>
                        </a:rPr>
                        <a:t>To understand key traveller scenarios and how to support them. </a:t>
                      </a:r>
                      <a:endParaRPr lang="en-NZ"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71563" marR="71563" marT="70569" marB="70569">
                    <a:lnL w="12700" cap="flat" cmpd="sng" algn="ctr">
                      <a:solidFill>
                        <a:srgbClr val="FFFFFF"/>
                      </a:solidFill>
                      <a:prstDash val="solid"/>
                      <a:round/>
                      <a:headEnd type="none" w="med" len="med"/>
                      <a:tailEnd type="none" w="med" len="med"/>
                    </a:lnL>
                    <a:lnR>
                      <a:noFill/>
                    </a:lnR>
                    <a:lnT w="12700" cap="flat" cmpd="sng" algn="ctr">
                      <a:solidFill>
                        <a:srgbClr val="141006"/>
                      </a:solidFill>
                      <a:prstDash val="solid"/>
                      <a:round/>
                      <a:headEnd type="none" w="med" len="med"/>
                      <a:tailEnd type="none" w="med" len="med"/>
                    </a:lnT>
                    <a:lnB w="12700" cap="flat" cmpd="sng" algn="ctr">
                      <a:solidFill>
                        <a:srgbClr val="141006"/>
                      </a:solidFill>
                      <a:prstDash val="solid"/>
                      <a:round/>
                      <a:headEnd type="none" w="med" len="med"/>
                      <a:tailEnd type="none" w="med" len="med"/>
                    </a:lnB>
                  </a:tcPr>
                </a:tc>
                <a:extLst>
                  <a:ext uri="{0D108BD9-81ED-4DB2-BD59-A6C34878D82A}">
                    <a16:rowId xmlns:a16="http://schemas.microsoft.com/office/drawing/2014/main" val="3853117203"/>
                  </a:ext>
                </a:extLst>
              </a:tr>
              <a:tr h="799398">
                <a:tc>
                  <a:txBody>
                    <a:bodyPr/>
                    <a:lstStyle/>
                    <a:p>
                      <a:pPr>
                        <a:lnSpc>
                          <a:spcPct val="115000"/>
                        </a:lnSpc>
                        <a:spcBef>
                          <a:spcPts val="1800"/>
                        </a:spcBef>
                        <a:spcAft>
                          <a:spcPts val="0"/>
                        </a:spcAft>
                      </a:pPr>
                      <a:r>
                        <a:rPr lang="en-NZ" sz="1400" dirty="0" smtClean="0">
                          <a:effectLst/>
                          <a:latin typeface="Calibri" panose="020F0502020204030204" pitchFamily="34" charset="0"/>
                          <a:ea typeface="MS PGothic" panose="020B0600070205080204" pitchFamily="34" charset="-128"/>
                          <a:cs typeface="Times New Roman" panose="02020603050405020304" pitchFamily="18" charset="0"/>
                        </a:rPr>
                        <a:t>10 </a:t>
                      </a:r>
                      <a:r>
                        <a:rPr lang="en-NZ" sz="1400" dirty="0">
                          <a:effectLst/>
                          <a:latin typeface="Calibri" panose="020F0502020204030204" pitchFamily="34" charset="0"/>
                          <a:ea typeface="MS PGothic" panose="020B0600070205080204" pitchFamily="34" charset="-128"/>
                          <a:cs typeface="Times New Roman" panose="02020603050405020304" pitchFamily="18" charset="0"/>
                        </a:rPr>
                        <a:t>minutes</a:t>
                      </a:r>
                    </a:p>
                  </a:txBody>
                  <a:tcPr marL="71563" marR="71563" marT="70569" marB="70569">
                    <a:lnL>
                      <a:noFill/>
                    </a:lnL>
                    <a:lnR w="12700" cap="flat" cmpd="sng" algn="ctr">
                      <a:solidFill>
                        <a:srgbClr val="FFFFFF"/>
                      </a:solidFill>
                      <a:prstDash val="solid"/>
                      <a:round/>
                      <a:headEnd type="none" w="med" len="med"/>
                      <a:tailEnd type="none" w="med" len="med"/>
                    </a:lnR>
                    <a:lnT w="12700" cap="flat" cmpd="sng" algn="ctr">
                      <a:solidFill>
                        <a:srgbClr val="141006"/>
                      </a:solidFill>
                      <a:prstDash val="solid"/>
                      <a:round/>
                      <a:headEnd type="none" w="med" len="med"/>
                      <a:tailEnd type="none" w="med" len="med"/>
                    </a:lnT>
                    <a:lnB w="12700" cap="flat" cmpd="sng" algn="ctr">
                      <a:solidFill>
                        <a:srgbClr val="141006"/>
                      </a:solidFill>
                      <a:prstDash val="solid"/>
                      <a:round/>
                      <a:headEnd type="none" w="med" len="med"/>
                      <a:tailEnd type="none" w="med" len="med"/>
                    </a:lnB>
                  </a:tcPr>
                </a:tc>
                <a:tc>
                  <a:txBody>
                    <a:bodyPr/>
                    <a:lstStyle/>
                    <a:p>
                      <a:pPr marL="273685" indent="-273685">
                        <a:lnSpc>
                          <a:spcPct val="115000"/>
                        </a:lnSpc>
                        <a:spcAft>
                          <a:spcPts val="0"/>
                        </a:spcAft>
                      </a:pPr>
                      <a:r>
                        <a:rPr lang="en-NZ" sz="1400" b="1" dirty="0" smtClean="0">
                          <a:solidFill>
                            <a:srgbClr val="141006"/>
                          </a:solidFill>
                          <a:effectLst/>
                          <a:latin typeface="Arial" panose="020B0604020202020204" pitchFamily="34" charset="0"/>
                          <a:cs typeface="Times New Roman" panose="02020603050405020304" pitchFamily="18" charset="0"/>
                        </a:rPr>
                        <a:t>5. </a:t>
                      </a:r>
                      <a:r>
                        <a:rPr lang="en-NZ" sz="1400" b="1" dirty="0">
                          <a:solidFill>
                            <a:srgbClr val="141006"/>
                          </a:solidFill>
                          <a:effectLst/>
                          <a:latin typeface="Arial" panose="020B0604020202020204" pitchFamily="34" charset="0"/>
                          <a:cs typeface="Times New Roman" panose="02020603050405020304" pitchFamily="18" charset="0"/>
                        </a:rPr>
                        <a:t>Questions and Wrap-Up</a:t>
                      </a:r>
                    </a:p>
                    <a:p>
                      <a:pPr>
                        <a:lnSpc>
                          <a:spcPct val="115000"/>
                        </a:lnSpc>
                        <a:spcBef>
                          <a:spcPts val="600"/>
                        </a:spcBef>
                        <a:spcAft>
                          <a:spcPts val="0"/>
                        </a:spcAft>
                      </a:pPr>
                      <a:r>
                        <a:rPr lang="en-NZ" sz="1400" b="1" dirty="0">
                          <a:effectLst/>
                          <a:latin typeface="Calibri" panose="020F0502020204030204" pitchFamily="34" charset="0"/>
                          <a:ea typeface="MS PGothic" panose="020B0600070205080204" pitchFamily="34" charset="-128"/>
                          <a:cs typeface="Times New Roman" panose="02020603050405020304" pitchFamily="18" charset="0"/>
                        </a:rPr>
                        <a:t>Purpose</a:t>
                      </a:r>
                      <a:r>
                        <a:rPr lang="en-NZ" sz="1400" b="1" dirty="0" smtClean="0">
                          <a:effectLst/>
                          <a:latin typeface="Calibri" panose="020F0502020204030204" pitchFamily="34" charset="0"/>
                          <a:ea typeface="MS PGothic" panose="020B0600070205080204" pitchFamily="34" charset="-128"/>
                          <a:cs typeface="Times New Roman" panose="02020603050405020304" pitchFamily="18" charset="0"/>
                        </a:rPr>
                        <a:t>:</a:t>
                      </a:r>
                      <a:r>
                        <a:rPr lang="en-NZ" sz="1400" b="1" baseline="0" dirty="0" smtClean="0">
                          <a:effectLst/>
                          <a:latin typeface="Calibri" panose="020F0502020204030204" pitchFamily="34" charset="0"/>
                          <a:ea typeface="MS PGothic" panose="020B0600070205080204" pitchFamily="34" charset="-128"/>
                          <a:cs typeface="Times New Roman" panose="02020603050405020304" pitchFamily="18" charset="0"/>
                        </a:rPr>
                        <a:t> </a:t>
                      </a:r>
                      <a:r>
                        <a:rPr lang="en-NZ" sz="1400" b="0" baseline="0" dirty="0" smtClean="0">
                          <a:effectLst/>
                          <a:latin typeface="Calibri" panose="020F0502020204030204" pitchFamily="34" charset="0"/>
                          <a:ea typeface="MS PGothic" panose="020B0600070205080204" pitchFamily="34" charset="-128"/>
                          <a:cs typeface="Times New Roman" panose="02020603050405020304" pitchFamily="18" charset="0"/>
                        </a:rPr>
                        <a:t>To summarise pack and ask questions</a:t>
                      </a:r>
                      <a:endParaRPr lang="en-NZ" sz="1400" b="0" dirty="0">
                        <a:effectLst/>
                        <a:latin typeface="Calibri" panose="020F0502020204030204" pitchFamily="34" charset="0"/>
                        <a:ea typeface="MS PGothic" panose="020B0600070205080204" pitchFamily="34" charset="-128"/>
                        <a:cs typeface="Times New Roman" panose="02020603050405020304" pitchFamily="18" charset="0"/>
                      </a:endParaRPr>
                    </a:p>
                  </a:txBody>
                  <a:tcPr marL="71563" marR="71563" marT="70569" marB="70569">
                    <a:lnL w="12700" cap="flat" cmpd="sng" algn="ctr">
                      <a:solidFill>
                        <a:srgbClr val="FFFFFF"/>
                      </a:solidFill>
                      <a:prstDash val="solid"/>
                      <a:round/>
                      <a:headEnd type="none" w="med" len="med"/>
                      <a:tailEnd type="none" w="med" len="med"/>
                    </a:lnL>
                    <a:lnR>
                      <a:noFill/>
                    </a:lnR>
                    <a:lnT w="12700" cap="flat" cmpd="sng" algn="ctr">
                      <a:solidFill>
                        <a:srgbClr val="141006"/>
                      </a:solidFill>
                      <a:prstDash val="solid"/>
                      <a:round/>
                      <a:headEnd type="none" w="med" len="med"/>
                      <a:tailEnd type="none" w="med" len="med"/>
                    </a:lnT>
                    <a:lnB w="12700" cap="flat" cmpd="sng" algn="ctr">
                      <a:solidFill>
                        <a:srgbClr val="141006"/>
                      </a:solidFill>
                      <a:prstDash val="solid"/>
                      <a:round/>
                      <a:headEnd type="none" w="med" len="med"/>
                      <a:tailEnd type="none" w="med" len="med"/>
                    </a:lnB>
                  </a:tcPr>
                </a:tc>
                <a:extLst>
                  <a:ext uri="{0D108BD9-81ED-4DB2-BD59-A6C34878D82A}">
                    <a16:rowId xmlns:a16="http://schemas.microsoft.com/office/drawing/2014/main" val="116274100"/>
                  </a:ext>
                </a:extLst>
              </a:tr>
              <a:tr h="366350">
                <a:tc>
                  <a:txBody>
                    <a:bodyPr/>
                    <a:lstStyle/>
                    <a:p>
                      <a:pPr>
                        <a:lnSpc>
                          <a:spcPct val="115000"/>
                        </a:lnSpc>
                        <a:spcBef>
                          <a:spcPts val="1800"/>
                        </a:spcBef>
                        <a:spcAft>
                          <a:spcPts val="0"/>
                        </a:spcAft>
                      </a:pPr>
                      <a:r>
                        <a:rPr lang="en-NZ" sz="1400" dirty="0">
                          <a:effectLst/>
                          <a:latin typeface="Calibri" panose="020F0502020204030204" pitchFamily="34" charset="0"/>
                          <a:ea typeface="MS PGothic" panose="020B0600070205080204" pitchFamily="34" charset="-128"/>
                          <a:cs typeface="Times New Roman" panose="02020603050405020304" pitchFamily="18" charset="0"/>
                        </a:rPr>
                        <a:t>Total: </a:t>
                      </a:r>
                      <a:r>
                        <a:rPr lang="en-NZ" sz="1400" dirty="0" smtClean="0">
                          <a:effectLst/>
                          <a:latin typeface="Calibri" panose="020F0502020204030204" pitchFamily="34" charset="0"/>
                          <a:ea typeface="MS PGothic" panose="020B0600070205080204" pitchFamily="34" charset="-128"/>
                          <a:cs typeface="Times New Roman" panose="02020603050405020304" pitchFamily="18" charset="0"/>
                        </a:rPr>
                        <a:t>1</a:t>
                      </a:r>
                      <a:r>
                        <a:rPr lang="en-NZ" sz="1400" baseline="0" dirty="0" smtClean="0">
                          <a:effectLst/>
                          <a:latin typeface="Calibri" panose="020F0502020204030204" pitchFamily="34" charset="0"/>
                          <a:ea typeface="MS PGothic" panose="020B0600070205080204" pitchFamily="34" charset="-128"/>
                          <a:cs typeface="Times New Roman" panose="02020603050405020304" pitchFamily="18" charset="0"/>
                        </a:rPr>
                        <a:t> </a:t>
                      </a:r>
                      <a:r>
                        <a:rPr lang="en-NZ" sz="1400" dirty="0" smtClean="0">
                          <a:effectLst/>
                          <a:latin typeface="Calibri" panose="020F0502020204030204" pitchFamily="34" charset="0"/>
                          <a:ea typeface="MS PGothic" panose="020B0600070205080204" pitchFamily="34" charset="-128"/>
                          <a:cs typeface="Times New Roman" panose="02020603050405020304" pitchFamily="18" charset="0"/>
                        </a:rPr>
                        <a:t>hour</a:t>
                      </a:r>
                      <a:endParaRPr lang="en-NZ" sz="1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71563" marR="71563" marT="70569" marB="70569">
                    <a:lnL>
                      <a:noFill/>
                    </a:lnL>
                    <a:lnR w="12700" cap="flat" cmpd="sng" algn="ctr">
                      <a:solidFill>
                        <a:srgbClr val="FFFFFF"/>
                      </a:solidFill>
                      <a:prstDash val="solid"/>
                      <a:round/>
                      <a:headEnd type="none" w="med" len="med"/>
                      <a:tailEnd type="none" w="med" len="med"/>
                    </a:lnR>
                    <a:lnT w="12700" cap="flat" cmpd="sng" algn="ctr">
                      <a:solidFill>
                        <a:srgbClr val="141006"/>
                      </a:solidFill>
                      <a:prstDash val="solid"/>
                      <a:round/>
                      <a:headEnd type="none" w="med" len="med"/>
                      <a:tailEnd type="none" w="med" len="med"/>
                    </a:lnT>
                    <a:lnB w="12700" cap="flat" cmpd="sng" algn="ctr">
                      <a:solidFill>
                        <a:srgbClr val="141006"/>
                      </a:solidFill>
                      <a:prstDash val="solid"/>
                      <a:round/>
                      <a:headEnd type="none" w="med" len="med"/>
                      <a:tailEnd type="none" w="med" len="med"/>
                    </a:lnB>
                  </a:tcPr>
                </a:tc>
                <a:tc>
                  <a:txBody>
                    <a:bodyPr/>
                    <a:lstStyle/>
                    <a:p>
                      <a:pPr marL="273685" indent="-273685">
                        <a:lnSpc>
                          <a:spcPct val="115000"/>
                        </a:lnSpc>
                        <a:spcAft>
                          <a:spcPts val="0"/>
                        </a:spcAft>
                      </a:pPr>
                      <a:r>
                        <a:rPr lang="en-NZ" sz="1400" b="1" dirty="0">
                          <a:solidFill>
                            <a:srgbClr val="141006"/>
                          </a:solidFill>
                          <a:effectLst/>
                          <a:latin typeface="Arial" panose="020B0604020202020204" pitchFamily="34" charset="0"/>
                          <a:cs typeface="Times New Roman" panose="02020603050405020304" pitchFamily="18" charset="0"/>
                        </a:rPr>
                        <a:t> </a:t>
                      </a:r>
                    </a:p>
                  </a:txBody>
                  <a:tcPr marL="71563" marR="71563" marT="70569" marB="70569">
                    <a:lnL w="12700" cap="flat" cmpd="sng" algn="ctr">
                      <a:solidFill>
                        <a:srgbClr val="FFFFFF"/>
                      </a:solidFill>
                      <a:prstDash val="solid"/>
                      <a:round/>
                      <a:headEnd type="none" w="med" len="med"/>
                      <a:tailEnd type="none" w="med" len="med"/>
                    </a:lnL>
                    <a:lnR>
                      <a:noFill/>
                    </a:lnR>
                    <a:lnT w="12700" cap="flat" cmpd="sng" algn="ctr">
                      <a:solidFill>
                        <a:srgbClr val="141006"/>
                      </a:solidFill>
                      <a:prstDash val="solid"/>
                      <a:round/>
                      <a:headEnd type="none" w="med" len="med"/>
                      <a:tailEnd type="none" w="med" len="med"/>
                    </a:lnT>
                    <a:lnB w="12700" cap="flat" cmpd="sng" algn="ctr">
                      <a:solidFill>
                        <a:srgbClr val="141006"/>
                      </a:solidFill>
                      <a:prstDash val="solid"/>
                      <a:round/>
                      <a:headEnd type="none" w="med" len="med"/>
                      <a:tailEnd type="none" w="med" len="med"/>
                    </a:lnB>
                  </a:tcPr>
                </a:tc>
                <a:extLst>
                  <a:ext uri="{0D108BD9-81ED-4DB2-BD59-A6C34878D82A}">
                    <a16:rowId xmlns:a16="http://schemas.microsoft.com/office/drawing/2014/main" val="3359174889"/>
                  </a:ext>
                </a:extLst>
              </a:tr>
            </a:tbl>
          </a:graphicData>
        </a:graphic>
      </p:graphicFrame>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141891"/>
            <a:ext cx="1368152"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496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23528" y="224644"/>
            <a:ext cx="8229600" cy="360040"/>
          </a:xfrm>
        </p:spPr>
        <p:txBody>
          <a:bodyPr>
            <a:noAutofit/>
          </a:bodyPr>
          <a:lstStyle/>
          <a:p>
            <a:pPr algn="l"/>
            <a:r>
              <a:rPr lang="en-NZ" sz="2800" b="1" dirty="0" smtClean="0"/>
              <a:t>Scenario 1: Discussion Points</a:t>
            </a:r>
            <a:endParaRPr lang="en-NZ" sz="2800" b="1" dirty="0"/>
          </a:p>
        </p:txBody>
      </p:sp>
      <p:pic>
        <p:nvPicPr>
          <p:cNvPr id="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116632"/>
            <a:ext cx="1368152" cy="5760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d.govt.nz\dfs\personal\homedrive\WNI5\allumg2\my pictures\nzgovt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323528" y="835949"/>
            <a:ext cx="3240360" cy="1168876"/>
          </a:xfrm>
          <a:prstGeom prst="wedgeEllipseCallout">
            <a:avLst>
              <a:gd name="adj1" fmla="val 30179"/>
              <a:gd name="adj2" fmla="val 78762"/>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NZ" b="1" dirty="0" smtClean="0"/>
              <a:t>A positive response will be the most common scenario</a:t>
            </a:r>
            <a:endParaRPr lang="en-NZ" b="1" dirty="0"/>
          </a:p>
        </p:txBody>
      </p:sp>
      <p:sp>
        <p:nvSpPr>
          <p:cNvPr id="10" name="Oval Callout 9"/>
          <p:cNvSpPr/>
          <p:nvPr/>
        </p:nvSpPr>
        <p:spPr>
          <a:xfrm>
            <a:off x="358220" y="2814249"/>
            <a:ext cx="3853740" cy="1118808"/>
          </a:xfrm>
          <a:prstGeom prst="wedgeEllipseCallout">
            <a:avLst>
              <a:gd name="adj1" fmla="val 29015"/>
              <a:gd name="adj2" fmla="val 62915"/>
            </a:avLst>
          </a:prstGeom>
        </p:spPr>
        <p:style>
          <a:lnRef idx="3">
            <a:schemeClr val="lt1"/>
          </a:lnRef>
          <a:fillRef idx="1">
            <a:schemeClr val="dk1"/>
          </a:fillRef>
          <a:effectRef idx="1">
            <a:schemeClr val="dk1"/>
          </a:effectRef>
          <a:fontRef idx="minor">
            <a:schemeClr val="lt1"/>
          </a:fontRef>
        </p:style>
        <p:txBody>
          <a:bodyPr rtlCol="0" anchor="ctr"/>
          <a:lstStyle/>
          <a:p>
            <a:pPr lvl="0" algn="ctr"/>
            <a:r>
              <a:rPr lang="en-NZ" b="1" dirty="0" smtClean="0"/>
              <a:t>What if a traveller checks in at a kiosk or online?</a:t>
            </a:r>
            <a:endParaRPr lang="en-NZ" b="1" dirty="0"/>
          </a:p>
        </p:txBody>
      </p:sp>
      <p:sp>
        <p:nvSpPr>
          <p:cNvPr id="13" name="Oval Callout 12"/>
          <p:cNvSpPr/>
          <p:nvPr/>
        </p:nvSpPr>
        <p:spPr>
          <a:xfrm>
            <a:off x="4716016" y="224643"/>
            <a:ext cx="2736304" cy="1835365"/>
          </a:xfrm>
          <a:prstGeom prst="wedgeEllipseCallout">
            <a:avLst>
              <a:gd name="adj1" fmla="val -48124"/>
              <a:gd name="adj2" fmla="val 57518"/>
            </a:avLst>
          </a:prstGeom>
        </p:spPr>
        <p:style>
          <a:lnRef idx="3">
            <a:schemeClr val="lt1"/>
          </a:lnRef>
          <a:fillRef idx="1">
            <a:schemeClr val="dk1"/>
          </a:fillRef>
          <a:effectRef idx="1">
            <a:schemeClr val="dk1"/>
          </a:effectRef>
          <a:fontRef idx="minor">
            <a:schemeClr val="lt1"/>
          </a:fontRef>
        </p:style>
        <p:txBody>
          <a:bodyPr rtlCol="0" anchor="ctr"/>
          <a:lstStyle/>
          <a:p>
            <a:pPr lvl="0" algn="ctr"/>
            <a:r>
              <a:rPr lang="en-NZ" b="1" dirty="0" smtClean="0"/>
              <a:t>What APP response will my airline see? </a:t>
            </a:r>
            <a:endParaRPr lang="en-NZ" b="1" dirty="0"/>
          </a:p>
        </p:txBody>
      </p:sp>
      <p:sp>
        <p:nvSpPr>
          <p:cNvPr id="14" name="Oval Callout 13"/>
          <p:cNvSpPr/>
          <p:nvPr/>
        </p:nvSpPr>
        <p:spPr>
          <a:xfrm>
            <a:off x="5256076" y="2646264"/>
            <a:ext cx="3564396" cy="1269546"/>
          </a:xfrm>
          <a:prstGeom prst="wedgeEllipseCallout">
            <a:avLst>
              <a:gd name="adj1" fmla="val -65946"/>
              <a:gd name="adj2" fmla="val 44232"/>
            </a:avLst>
          </a:prstGeom>
        </p:spPr>
        <p:style>
          <a:lnRef idx="3">
            <a:schemeClr val="lt1"/>
          </a:lnRef>
          <a:fillRef idx="1">
            <a:schemeClr val="dk1"/>
          </a:fillRef>
          <a:effectRef idx="1">
            <a:schemeClr val="dk1"/>
          </a:effectRef>
          <a:fontRef idx="minor">
            <a:schemeClr val="lt1"/>
          </a:fontRef>
        </p:style>
        <p:txBody>
          <a:bodyPr rtlCol="0" anchor="ctr"/>
          <a:lstStyle/>
          <a:p>
            <a:pPr lvl="0" algn="ctr"/>
            <a:r>
              <a:rPr lang="en-NZ" b="1" dirty="0" smtClean="0"/>
              <a:t>Will check in staff see that the traveller has an NZeTA? </a:t>
            </a:r>
            <a:endParaRPr lang="en-NZ" b="1" dirty="0"/>
          </a:p>
        </p:txBody>
      </p:sp>
      <p:sp>
        <p:nvSpPr>
          <p:cNvPr id="15" name="Oval Callout 14"/>
          <p:cNvSpPr/>
          <p:nvPr/>
        </p:nvSpPr>
        <p:spPr>
          <a:xfrm>
            <a:off x="1943708" y="4370737"/>
            <a:ext cx="5698916" cy="1275867"/>
          </a:xfrm>
          <a:prstGeom prst="wedgeEllipseCallout">
            <a:avLst>
              <a:gd name="adj1" fmla="val -29148"/>
              <a:gd name="adj2" fmla="val 70120"/>
            </a:avLst>
          </a:prstGeom>
        </p:spPr>
        <p:style>
          <a:lnRef idx="3">
            <a:schemeClr val="lt1"/>
          </a:lnRef>
          <a:fillRef idx="1">
            <a:schemeClr val="dk1"/>
          </a:fillRef>
          <a:effectRef idx="1">
            <a:schemeClr val="dk1"/>
          </a:effectRef>
          <a:fontRef idx="minor">
            <a:schemeClr val="lt1"/>
          </a:fontRef>
        </p:style>
        <p:txBody>
          <a:bodyPr rtlCol="0" anchor="ctr"/>
          <a:lstStyle/>
          <a:p>
            <a:pPr lvl="0" algn="ctr"/>
            <a:r>
              <a:rPr lang="en-NZ" b="1" dirty="0"/>
              <a:t>What do check in staff need to do if traveller quotes </a:t>
            </a:r>
            <a:r>
              <a:rPr lang="en-NZ" b="1" dirty="0" smtClean="0"/>
              <a:t>their NZeTA </a:t>
            </a:r>
            <a:r>
              <a:rPr lang="en-NZ" b="1" dirty="0"/>
              <a:t>reference </a:t>
            </a:r>
            <a:r>
              <a:rPr lang="en-NZ" b="1" dirty="0" smtClean="0"/>
              <a:t>number? </a:t>
            </a:r>
            <a:endParaRPr lang="en-NZ" b="1" dirty="0"/>
          </a:p>
        </p:txBody>
      </p:sp>
    </p:spTree>
    <p:extLst>
      <p:ext uri="{BB962C8B-B14F-4D97-AF65-F5344CB8AC3E}">
        <p14:creationId xmlns:p14="http://schemas.microsoft.com/office/powerpoint/2010/main" val="1381932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67544" y="1124745"/>
            <a:ext cx="8496944" cy="386752"/>
          </a:xfrm>
          <a:prstGeom prst="rect">
            <a:avLst/>
          </a:prstGeom>
        </p:spPr>
        <p:txBody>
          <a:bodyPr vert="horz" lIns="91401" tIns="45701" rIns="91401" bIns="45701" rtlCol="0">
            <a:normAutofit fontScale="70000" lnSpcReduction="20000"/>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NZ" smtClean="0"/>
          </a:p>
          <a:p>
            <a:endParaRPr lang="en-NZ" dirty="0"/>
          </a:p>
        </p:txBody>
      </p:sp>
      <p:pic>
        <p:nvPicPr>
          <p:cNvPr id="7"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116632"/>
            <a:ext cx="1368152" cy="5760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wd.govt.nz\dfs\personal\homedrive\WNI5\allumg2\my pictures\nzgovt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9" name="Action Button: Forward or Next 8">
            <a:hlinkClick r:id="" action="ppaction://hlinkshowjump?jump=nextslide" highlightClick="1"/>
          </p:cNvPr>
          <p:cNvSpPr/>
          <p:nvPr/>
        </p:nvSpPr>
        <p:spPr>
          <a:xfrm>
            <a:off x="2678505" y="1772816"/>
            <a:ext cx="3786990" cy="2520280"/>
          </a:xfrm>
          <a:prstGeom prst="actionButtonForwardNext">
            <a:avLst/>
          </a:prstGeom>
          <a:ln>
            <a:noFill/>
          </a:ln>
        </p:spPr>
        <p:style>
          <a:lnRef idx="0">
            <a:scrgbClr r="0" g="0" b="0"/>
          </a:lnRef>
          <a:fillRef idx="1003">
            <a:schemeClr val="dk1"/>
          </a:fillRef>
          <a:effectRef idx="0">
            <a:scrgbClr r="0" g="0" b="0"/>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13603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116632"/>
            <a:ext cx="1368152" cy="57606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title"/>
          </p:nvPr>
        </p:nvSpPr>
        <p:spPr>
          <a:xfrm>
            <a:off x="323528" y="224644"/>
            <a:ext cx="8229600" cy="360040"/>
          </a:xfrm>
        </p:spPr>
        <p:txBody>
          <a:bodyPr>
            <a:noAutofit/>
          </a:bodyPr>
          <a:lstStyle/>
          <a:p>
            <a:pPr algn="l"/>
            <a:r>
              <a:rPr lang="en-NZ" sz="2800" b="1" dirty="0" smtClean="0"/>
              <a:t>Scenario 2: Discussion Points</a:t>
            </a:r>
            <a:endParaRPr lang="en-NZ" sz="2800" b="1" dirty="0"/>
          </a:p>
        </p:txBody>
      </p:sp>
      <p:sp>
        <p:nvSpPr>
          <p:cNvPr id="2" name="Oval Callout 1"/>
          <p:cNvSpPr/>
          <p:nvPr/>
        </p:nvSpPr>
        <p:spPr>
          <a:xfrm>
            <a:off x="875793" y="793805"/>
            <a:ext cx="3024336" cy="1584176"/>
          </a:xfrm>
          <a:prstGeom prst="wedgeEllipseCallou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NZ" b="1" dirty="0" smtClean="0"/>
              <a:t>What if a traveller checks in at a kiosk or online?</a:t>
            </a:r>
            <a:endParaRPr lang="en-NZ" b="1" dirty="0"/>
          </a:p>
        </p:txBody>
      </p:sp>
      <p:sp>
        <p:nvSpPr>
          <p:cNvPr id="9" name="Oval Callout 8"/>
          <p:cNvSpPr/>
          <p:nvPr/>
        </p:nvSpPr>
        <p:spPr>
          <a:xfrm>
            <a:off x="4469922" y="341202"/>
            <a:ext cx="3024336" cy="1584176"/>
          </a:xfrm>
          <a:prstGeom prst="wedgeEllipseCallout">
            <a:avLst/>
          </a:prstGeom>
        </p:spPr>
        <p:style>
          <a:lnRef idx="3">
            <a:schemeClr val="lt1"/>
          </a:lnRef>
          <a:fillRef idx="1">
            <a:schemeClr val="dk1"/>
          </a:fillRef>
          <a:effectRef idx="1">
            <a:schemeClr val="dk1"/>
          </a:effectRef>
          <a:fontRef idx="minor">
            <a:schemeClr val="lt1"/>
          </a:fontRef>
        </p:style>
        <p:txBody>
          <a:bodyPr rtlCol="0" anchor="ctr"/>
          <a:lstStyle/>
          <a:p>
            <a:pPr lvl="0" algn="ctr"/>
            <a:r>
              <a:rPr lang="en-NZ" b="1" dirty="0"/>
              <a:t>Will check in staff see that the traveller has an NZeTA? </a:t>
            </a:r>
          </a:p>
        </p:txBody>
      </p:sp>
      <p:sp>
        <p:nvSpPr>
          <p:cNvPr id="10" name="Oval Callout 9"/>
          <p:cNvSpPr/>
          <p:nvPr/>
        </p:nvSpPr>
        <p:spPr>
          <a:xfrm>
            <a:off x="3563558" y="2354085"/>
            <a:ext cx="5256584" cy="1309111"/>
          </a:xfrm>
          <a:prstGeom prst="wedgeEllipseCallout">
            <a:avLst>
              <a:gd name="adj1" fmla="val -41582"/>
              <a:gd name="adj2" fmla="val 65866"/>
            </a:avLst>
          </a:prstGeom>
        </p:spPr>
        <p:style>
          <a:lnRef idx="3">
            <a:schemeClr val="lt1"/>
          </a:lnRef>
          <a:fillRef idx="1">
            <a:schemeClr val="dk1"/>
          </a:fillRef>
          <a:effectRef idx="1">
            <a:schemeClr val="dk1"/>
          </a:effectRef>
          <a:fontRef idx="minor">
            <a:schemeClr val="lt1"/>
          </a:fontRef>
        </p:style>
        <p:txBody>
          <a:bodyPr rtlCol="0" anchor="ctr"/>
          <a:lstStyle/>
          <a:p>
            <a:pPr lvl="0" algn="ctr"/>
            <a:r>
              <a:rPr lang="en-NZ" b="1" dirty="0"/>
              <a:t>What do check in staff need to do if traveller </a:t>
            </a:r>
            <a:r>
              <a:rPr lang="en-NZ" b="1" dirty="0" smtClean="0"/>
              <a:t>quotes their NZeTA </a:t>
            </a:r>
            <a:r>
              <a:rPr lang="en-NZ" b="1" dirty="0"/>
              <a:t>reference </a:t>
            </a:r>
            <a:r>
              <a:rPr lang="en-NZ" b="1" dirty="0" smtClean="0"/>
              <a:t>number?</a:t>
            </a:r>
            <a:endParaRPr lang="en-NZ" b="1" dirty="0"/>
          </a:p>
        </p:txBody>
      </p:sp>
      <p:sp>
        <p:nvSpPr>
          <p:cNvPr id="11" name="Oval Callout 10"/>
          <p:cNvSpPr/>
          <p:nvPr/>
        </p:nvSpPr>
        <p:spPr>
          <a:xfrm>
            <a:off x="251520" y="3266072"/>
            <a:ext cx="3240360" cy="2232248"/>
          </a:xfrm>
          <a:prstGeom prst="wedgeEllipseCallout">
            <a:avLst>
              <a:gd name="adj1" fmla="val 30314"/>
              <a:gd name="adj2" fmla="val 65386"/>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NZ" b="1" dirty="0" smtClean="0"/>
              <a:t>What are some things to look out for if the traveller is denied boarding and they have an NZeTA? </a:t>
            </a:r>
            <a:endParaRPr lang="en-NZ" b="1" dirty="0"/>
          </a:p>
        </p:txBody>
      </p:sp>
      <p:sp>
        <p:nvSpPr>
          <p:cNvPr id="12" name="Oval Callout 11"/>
          <p:cNvSpPr/>
          <p:nvPr/>
        </p:nvSpPr>
        <p:spPr>
          <a:xfrm>
            <a:off x="4469922" y="4092238"/>
            <a:ext cx="4464496" cy="1621018"/>
          </a:xfrm>
          <a:prstGeom prst="wedgeEllipseCallout">
            <a:avLst>
              <a:gd name="adj1" fmla="val -50938"/>
              <a:gd name="adj2" fmla="val 51626"/>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NZ" b="1" dirty="0">
                <a:solidFill>
                  <a:schemeClr val="bg1"/>
                </a:solidFill>
              </a:rPr>
              <a:t>What if a traveller has a valid reason why they are travelling to NZ without an </a:t>
            </a:r>
            <a:r>
              <a:rPr lang="en-NZ" b="1" dirty="0" smtClean="0">
                <a:solidFill>
                  <a:schemeClr val="bg1"/>
                </a:solidFill>
              </a:rPr>
              <a:t>NZeTA?</a:t>
            </a:r>
            <a:endParaRPr lang="en-NZ" b="1" dirty="0">
              <a:solidFill>
                <a:schemeClr val="bg1"/>
              </a:solidFill>
            </a:endParaRPr>
          </a:p>
        </p:txBody>
      </p:sp>
    </p:spTree>
    <p:extLst>
      <p:ext uri="{BB962C8B-B14F-4D97-AF65-F5344CB8AC3E}">
        <p14:creationId xmlns:p14="http://schemas.microsoft.com/office/powerpoint/2010/main" val="4121892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79538"/>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sp>
        <p:nvSpPr>
          <p:cNvPr id="5" name="Rectangle 4"/>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pic>
        <p:nvPicPr>
          <p:cNvPr id="7" name="Picture 3" descr="\\wd.govt.nz\dfs\personal\homedrive\WNI5\allumg2\my pictures\inz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115616" y="2492896"/>
            <a:ext cx="7632848" cy="1097595"/>
          </a:xfrm>
          <a:prstGeom prst="rect">
            <a:avLst/>
          </a:prstGeom>
        </p:spPr>
        <p:txBody>
          <a:bodyPr vert="horz" lIns="91417" tIns="45709" rIns="91417" bIns="45709" rtlCol="0" anchor="ctr">
            <a:normAutofit/>
          </a:bodyPr>
          <a:lstStyle>
            <a:lvl1pPr algn="ctr" defTabSz="914168" rtl="0" eaLnBrk="1" latinLnBrk="0" hangingPunct="1">
              <a:spcBef>
                <a:spcPct val="0"/>
              </a:spcBef>
              <a:buNone/>
              <a:defRPr sz="4400" kern="1200">
                <a:solidFill>
                  <a:schemeClr val="tx1"/>
                </a:solidFill>
                <a:latin typeface="+mj-lt"/>
                <a:ea typeface="+mj-ea"/>
                <a:cs typeface="+mj-cs"/>
              </a:defRPr>
            </a:lvl1pPr>
          </a:lstStyle>
          <a:p>
            <a:pPr algn="l"/>
            <a:r>
              <a:rPr lang="en-NZ" sz="3600" b="1" dirty="0" smtClean="0">
                <a:solidFill>
                  <a:prstClr val="white"/>
                </a:solidFill>
              </a:rPr>
              <a:t>Questions and Wrap-Up</a:t>
            </a:r>
            <a:endParaRPr lang="en-NZ" sz="3600" b="1" dirty="0">
              <a:solidFill>
                <a:prstClr val="white"/>
              </a:solidFill>
              <a:latin typeface="Calibri Light" panose="020F0302020204030204" pitchFamily="34" charset="0"/>
            </a:endParaRPr>
          </a:p>
        </p:txBody>
      </p:sp>
    </p:spTree>
    <p:extLst>
      <p:ext uri="{BB962C8B-B14F-4D97-AF65-F5344CB8AC3E}">
        <p14:creationId xmlns:p14="http://schemas.microsoft.com/office/powerpoint/2010/main" val="4006632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sp>
        <p:nvSpPr>
          <p:cNvPr id="5" name="Rectangle 4"/>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Picture 3" descr="\\wd.govt.nz\dfs\personal\homedrive\WNI5\allumg2\my pictures\inz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29662" y="116632"/>
            <a:ext cx="8856983" cy="432048"/>
          </a:xfrm>
        </p:spPr>
        <p:txBody>
          <a:bodyPr>
            <a:noAutofit/>
          </a:bodyPr>
          <a:lstStyle/>
          <a:p>
            <a:pPr algn="l"/>
            <a:r>
              <a:rPr lang="en-NZ" altLang="en-US" sz="2800" b="1" dirty="0" smtClean="0"/>
              <a:t>Recap key points</a:t>
            </a:r>
            <a:endParaRPr lang="en-NZ" sz="2800" b="1" dirty="0"/>
          </a:p>
        </p:txBody>
      </p:sp>
      <p:sp>
        <p:nvSpPr>
          <p:cNvPr id="10" name="Content Placeholder 2"/>
          <p:cNvSpPr txBox="1">
            <a:spLocks noGrp="1"/>
          </p:cNvSpPr>
          <p:nvPr>
            <p:ph idx="1"/>
          </p:nvPr>
        </p:nvSpPr>
        <p:spPr>
          <a:xfrm>
            <a:off x="89756" y="456341"/>
            <a:ext cx="8964488" cy="5904657"/>
          </a:xfrm>
          <a:prstGeom prst="rect">
            <a:avLst/>
          </a:prstGeom>
        </p:spPr>
        <p:txBody>
          <a:bodyPr vert="horz" lIns="91401" tIns="45701" rIns="91401" bIns="45701" rtlCol="0" anchor="ctr">
            <a:no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04792" lvl="0" indent="-304792" defTabSz="914400" fontAlgn="base">
              <a:lnSpc>
                <a:spcPct val="90000"/>
              </a:lnSpc>
              <a:spcBef>
                <a:spcPts val="1333"/>
              </a:spcBef>
              <a:spcAft>
                <a:spcPct val="0"/>
              </a:spcAft>
            </a:pPr>
            <a:r>
              <a:rPr lang="en-NZ" sz="2600" dirty="0" smtClean="0">
                <a:solidFill>
                  <a:prstClr val="black"/>
                </a:solidFill>
              </a:rPr>
              <a:t>The </a:t>
            </a:r>
            <a:r>
              <a:rPr lang="en-NZ" sz="2600" dirty="0">
                <a:solidFill>
                  <a:prstClr val="black"/>
                </a:solidFill>
              </a:rPr>
              <a:t>NZeTA is </a:t>
            </a:r>
            <a:r>
              <a:rPr lang="en-NZ" sz="2600" dirty="0" smtClean="0">
                <a:solidFill>
                  <a:prstClr val="black"/>
                </a:solidFill>
              </a:rPr>
              <a:t>an </a:t>
            </a:r>
            <a:r>
              <a:rPr lang="en-NZ" sz="2600" dirty="0">
                <a:solidFill>
                  <a:prstClr val="black"/>
                </a:solidFill>
              </a:rPr>
              <a:t>authority to </a:t>
            </a:r>
            <a:r>
              <a:rPr lang="en-NZ" sz="2600" dirty="0" smtClean="0">
                <a:solidFill>
                  <a:prstClr val="black"/>
                </a:solidFill>
              </a:rPr>
              <a:t>travel and does not guarantee entry to NZ.</a:t>
            </a:r>
          </a:p>
          <a:p>
            <a:pPr marL="304792" lvl="0" indent="-304792" defTabSz="914400" fontAlgn="base">
              <a:lnSpc>
                <a:spcPct val="90000"/>
              </a:lnSpc>
              <a:spcBef>
                <a:spcPts val="1333"/>
              </a:spcBef>
              <a:spcAft>
                <a:spcPct val="0"/>
              </a:spcAft>
            </a:pPr>
            <a:r>
              <a:rPr lang="en-NZ" sz="2600" dirty="0" smtClean="0">
                <a:solidFill>
                  <a:prstClr val="black"/>
                </a:solidFill>
              </a:rPr>
              <a:t>You must follow your APP boarding instructions, as you do today</a:t>
            </a:r>
          </a:p>
          <a:p>
            <a:pPr marL="304792" lvl="0" indent="-304792" defTabSz="914400" fontAlgn="base">
              <a:lnSpc>
                <a:spcPct val="90000"/>
              </a:lnSpc>
              <a:spcBef>
                <a:spcPts val="1333"/>
              </a:spcBef>
              <a:spcAft>
                <a:spcPct val="0"/>
              </a:spcAft>
            </a:pPr>
            <a:r>
              <a:rPr lang="en-NZ" sz="2600" dirty="0" smtClean="0">
                <a:solidFill>
                  <a:prstClr val="black"/>
                </a:solidFill>
              </a:rPr>
              <a:t>There is a new APP response code </a:t>
            </a:r>
            <a:r>
              <a:rPr lang="en-NZ" sz="2600" b="1" dirty="0" smtClean="0">
                <a:solidFill>
                  <a:prstClr val="black"/>
                </a:solidFill>
              </a:rPr>
              <a:t>8525 – NZeTA not found</a:t>
            </a:r>
          </a:p>
          <a:p>
            <a:r>
              <a:rPr lang="en-NZ" sz="2600" dirty="0"/>
              <a:t>If a passenger does not have an NZeTA, then they should be directed to apply for </a:t>
            </a:r>
            <a:r>
              <a:rPr lang="en-NZ" sz="2600" dirty="0" smtClean="0"/>
              <a:t>one and to re-check in. </a:t>
            </a:r>
          </a:p>
          <a:p>
            <a:r>
              <a:rPr lang="en-NZ" sz="2600" dirty="0" smtClean="0"/>
              <a:t>If </a:t>
            </a:r>
            <a:r>
              <a:rPr lang="en-NZ" sz="2600" dirty="0"/>
              <a:t>you need assistance please call IBO as you do today</a:t>
            </a:r>
          </a:p>
          <a:p>
            <a:r>
              <a:rPr lang="en-NZ" sz="2600" dirty="0" smtClean="0"/>
              <a:t>If there is an APP outage please follow your normal outage procedures</a:t>
            </a:r>
            <a:endParaRPr lang="en-NZ" sz="2600" dirty="0"/>
          </a:p>
        </p:txBody>
      </p:sp>
      <p:pic>
        <p:nvPicPr>
          <p:cNvPr id="11" name="Picture 6" descr="\\wd.govt.nz\dfs\personal\homedrive\WNI5\allumg2\My Documents\NZeTA full logo suite May 2019\1 NZeTA logos\NZeTA - Primary logo\RGB\PNG\NZeTA-RGB - main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44624"/>
            <a:ext cx="1462317"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37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sp>
        <p:nvSpPr>
          <p:cNvPr id="5" name="Rectangle 4"/>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Picture 3" descr="\\wd.govt.nz\dfs\personal\homedrive\WNI5\allumg2\my pictures\inz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29662" y="116632"/>
            <a:ext cx="8856983" cy="432048"/>
          </a:xfrm>
        </p:spPr>
        <p:txBody>
          <a:bodyPr>
            <a:noAutofit/>
          </a:bodyPr>
          <a:lstStyle/>
          <a:p>
            <a:pPr algn="l"/>
            <a:r>
              <a:rPr lang="en-NZ" altLang="en-US" sz="2800" b="1" dirty="0"/>
              <a:t>K</a:t>
            </a:r>
            <a:r>
              <a:rPr lang="en-NZ" altLang="en-US" sz="2800" b="1" dirty="0" smtClean="0"/>
              <a:t>ey Contacts</a:t>
            </a:r>
            <a:endParaRPr lang="en-NZ" sz="2800" b="1" dirty="0"/>
          </a:p>
        </p:txBody>
      </p:sp>
      <p:sp>
        <p:nvSpPr>
          <p:cNvPr id="10" name="Content Placeholder 2"/>
          <p:cNvSpPr txBox="1">
            <a:spLocks noGrp="1"/>
          </p:cNvSpPr>
          <p:nvPr>
            <p:ph idx="1"/>
          </p:nvPr>
        </p:nvSpPr>
        <p:spPr>
          <a:xfrm>
            <a:off x="323528" y="736030"/>
            <a:ext cx="8964488" cy="5211461"/>
          </a:xfrm>
          <a:prstGeom prst="rect">
            <a:avLst/>
          </a:prstGeom>
        </p:spPr>
        <p:txBody>
          <a:bodyPr vert="horz" lIns="91401" tIns="45701" rIns="91401" bIns="45701" rtlCol="0" anchor="ctr">
            <a:no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NZ" sz="2400" b="1" dirty="0" smtClean="0"/>
          </a:p>
          <a:p>
            <a:pPr marL="0" indent="0">
              <a:buNone/>
            </a:pPr>
            <a:r>
              <a:rPr lang="en-NZ" sz="2400" b="1" dirty="0" smtClean="0"/>
              <a:t>NEW ZEALAND’S IMMIGRATION WEBSITE: </a:t>
            </a:r>
          </a:p>
          <a:p>
            <a:pPr marL="0" indent="0">
              <a:buNone/>
            </a:pPr>
            <a:endParaRPr lang="en-NZ" sz="2400" b="1" dirty="0" smtClean="0"/>
          </a:p>
          <a:p>
            <a:pPr marL="0" indent="0">
              <a:buNone/>
            </a:pPr>
            <a:r>
              <a:rPr lang="en-NZ" sz="2400" u="sng" dirty="0" smtClean="0">
                <a:hlinkClick r:id="rId5" action="ppaction://hlinkfile"/>
              </a:rPr>
              <a:t>www.immigration.govt.nz/nzeta</a:t>
            </a:r>
            <a:r>
              <a:rPr lang="en-NZ" sz="2400" dirty="0" smtClean="0"/>
              <a:t> </a:t>
            </a:r>
          </a:p>
          <a:p>
            <a:pPr marL="0" indent="0">
              <a:buNone/>
            </a:pPr>
            <a:endParaRPr lang="en-NZ" sz="2400" b="1" dirty="0"/>
          </a:p>
          <a:p>
            <a:pPr marL="0" indent="0">
              <a:buNone/>
            </a:pPr>
            <a:r>
              <a:rPr lang="en-NZ" sz="2400" b="1" dirty="0" smtClean="0"/>
              <a:t>IMMIGRATION BORDER OPERATIONS (IBO) – for airline use only:</a:t>
            </a:r>
          </a:p>
          <a:p>
            <a:pPr marL="0" indent="0">
              <a:buNone/>
            </a:pPr>
            <a:endParaRPr lang="en-NZ" sz="2400" b="1" dirty="0" smtClean="0"/>
          </a:p>
          <a:p>
            <a:r>
              <a:rPr lang="en-NZ" sz="2400" dirty="0" smtClean="0"/>
              <a:t>Phone: </a:t>
            </a:r>
            <a:r>
              <a:rPr lang="en-NZ" sz="2400" dirty="0"/>
              <a:t>+64 9 2771250 (24x7 APP hotline</a:t>
            </a:r>
            <a:r>
              <a:rPr lang="en-NZ" sz="2400" dirty="0" smtClean="0"/>
              <a:t>)</a:t>
            </a:r>
          </a:p>
          <a:p>
            <a:pPr marL="0" indent="0">
              <a:buNone/>
            </a:pPr>
            <a:endParaRPr lang="en-NZ" sz="2400" dirty="0" smtClean="0"/>
          </a:p>
          <a:p>
            <a:r>
              <a:rPr lang="en-NZ" sz="2400" dirty="0" smtClean="0"/>
              <a:t>Email: </a:t>
            </a:r>
            <a:r>
              <a:rPr lang="en-NZ" sz="2400" u="sng" dirty="0">
                <a:hlinkClick r:id="rId6"/>
              </a:rPr>
              <a:t>apsso@mbie.govt.nz</a:t>
            </a:r>
            <a:endParaRPr lang="en-NZ" sz="2400" dirty="0"/>
          </a:p>
          <a:p>
            <a:pPr marL="0" lvl="0" indent="0">
              <a:buNone/>
            </a:pPr>
            <a:endParaRPr lang="en-NZ" sz="2400" dirty="0" smtClean="0"/>
          </a:p>
          <a:p>
            <a:r>
              <a:rPr lang="en-NZ" sz="2400" dirty="0" smtClean="0"/>
              <a:t>SITA: </a:t>
            </a:r>
            <a:r>
              <a:rPr lang="en-NZ" sz="2400" dirty="0"/>
              <a:t>AKLAPXH</a:t>
            </a:r>
          </a:p>
          <a:p>
            <a:pPr marL="0" lvl="0" indent="0" algn="ctr" defTabSz="914400" fontAlgn="base">
              <a:lnSpc>
                <a:spcPct val="90000"/>
              </a:lnSpc>
              <a:spcBef>
                <a:spcPts val="1333"/>
              </a:spcBef>
              <a:spcAft>
                <a:spcPct val="0"/>
              </a:spcAft>
              <a:buNone/>
            </a:pPr>
            <a:endParaRPr lang="en-NZ" sz="1400" dirty="0"/>
          </a:p>
        </p:txBody>
      </p:sp>
      <p:pic>
        <p:nvPicPr>
          <p:cNvPr id="11" name="Picture 6" descr="\\wd.govt.nz\dfs\personal\homedrive\WNI5\allumg2\My Documents\NZeTA full logo suite May 2019\1 NZeTA logos\NZeTA - Primary logo\RGB\PNG\NZeTA-RGB - main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4328" y="44624"/>
            <a:ext cx="1462317"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269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sp>
        <p:nvSpPr>
          <p:cNvPr id="5" name="Rectangle 4"/>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Picture 3" descr="\\wd.govt.nz\dfs\personal\homedrive\WNI5\allumg2\my pictures\inz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325"/>
            <a:ext cx="9144000" cy="6104832"/>
          </a:xfrm>
          <a:prstGeom prst="rect">
            <a:avLst/>
          </a:prstGeom>
        </p:spPr>
      </p:pic>
      <p:sp>
        <p:nvSpPr>
          <p:cNvPr id="9" name="Title 1"/>
          <p:cNvSpPr>
            <a:spLocks noGrp="1"/>
          </p:cNvSpPr>
          <p:nvPr>
            <p:ph type="title"/>
          </p:nvPr>
        </p:nvSpPr>
        <p:spPr>
          <a:xfrm>
            <a:off x="461244" y="1083419"/>
            <a:ext cx="3534692" cy="720080"/>
          </a:xfrm>
          <a:solidFill>
            <a:schemeClr val="tx1">
              <a:alpha val="50000"/>
            </a:schemeClr>
          </a:solidFill>
        </p:spPr>
        <p:txBody>
          <a:bodyPr>
            <a:noAutofit/>
          </a:bodyPr>
          <a:lstStyle/>
          <a:p>
            <a:pPr algn="l"/>
            <a:r>
              <a:rPr lang="en-NZ" altLang="en-US" sz="4000" b="1" dirty="0" smtClean="0">
                <a:solidFill>
                  <a:schemeClr val="bg1"/>
                </a:solidFill>
              </a:rPr>
              <a:t>Any Questions?</a:t>
            </a:r>
            <a:endParaRPr lang="en-NZ" sz="4000" b="1" dirty="0">
              <a:solidFill>
                <a:schemeClr val="bg1"/>
              </a:solidFill>
            </a:endParaRPr>
          </a:p>
        </p:txBody>
      </p:sp>
      <p:sp>
        <p:nvSpPr>
          <p:cNvPr id="12" name="Rectangle 11"/>
          <p:cNvSpPr/>
          <p:nvPr/>
        </p:nvSpPr>
        <p:spPr>
          <a:xfrm>
            <a:off x="-108520" y="-54325"/>
            <a:ext cx="9252520" cy="675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6" descr="\\wd.govt.nz\dfs\personal\homedrive\WNI5\allumg2\My Documents\NZeTA full logo suite May 2019\1 NZeTA logos\NZeTA - Primary logo\RGB\PNG\NZeTA-RGB - main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4328" y="44624"/>
            <a:ext cx="1462317"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64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sp>
        <p:nvSpPr>
          <p:cNvPr id="5" name="Rectangle 4"/>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7" name="Picture 3" descr="\\wd.govt.nz\dfs\personal\homedrive\WNI5\allumg2\my pictures\inz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b="3927"/>
          <a:stretch/>
        </p:blipFill>
        <p:spPr>
          <a:xfrm>
            <a:off x="-12968" y="185420"/>
            <a:ext cx="9144000" cy="5856007"/>
          </a:xfrm>
          <a:prstGeom prst="rect">
            <a:avLst/>
          </a:prstGeom>
        </p:spPr>
      </p:pic>
      <p:sp>
        <p:nvSpPr>
          <p:cNvPr id="9" name="Title 1"/>
          <p:cNvSpPr>
            <a:spLocks noGrp="1"/>
          </p:cNvSpPr>
          <p:nvPr>
            <p:ph type="title"/>
          </p:nvPr>
        </p:nvSpPr>
        <p:spPr>
          <a:xfrm>
            <a:off x="1331640" y="2178993"/>
            <a:ext cx="1726687" cy="576000"/>
          </a:xfrm>
          <a:noFill/>
        </p:spPr>
        <p:txBody>
          <a:bodyPr>
            <a:noAutofit/>
          </a:bodyPr>
          <a:lstStyle/>
          <a:p>
            <a:pPr algn="l"/>
            <a:r>
              <a:rPr lang="en-NZ" sz="4000" b="1" dirty="0" smtClean="0">
                <a:solidFill>
                  <a:schemeClr val="bg1"/>
                </a:solidFill>
              </a:rPr>
              <a:t>Kia Ora </a:t>
            </a:r>
            <a:endParaRPr lang="en-NZ" sz="4000" b="1" dirty="0">
              <a:solidFill>
                <a:schemeClr val="bg1"/>
              </a:solidFill>
            </a:endParaRPr>
          </a:p>
        </p:txBody>
      </p:sp>
      <p:sp>
        <p:nvSpPr>
          <p:cNvPr id="10" name="Rectangle 9"/>
          <p:cNvSpPr/>
          <p:nvPr/>
        </p:nvSpPr>
        <p:spPr>
          <a:xfrm>
            <a:off x="-108520" y="-54325"/>
            <a:ext cx="9252520" cy="675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6" descr="\\wd.govt.nz\dfs\personal\homedrive\WNI5\allumg2\My Documents\NZeTA full logo suite May 2019\1 NZeTA logos\NZeTA - Primary logo\RGB\PNG\NZeTA-RGB - main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4328" y="44624"/>
            <a:ext cx="1462317" cy="57606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331640" y="2754993"/>
            <a:ext cx="6271485" cy="576064"/>
          </a:xfrm>
          <a:prstGeom prst="rect">
            <a:avLst/>
          </a:prstGeom>
          <a:noFill/>
        </p:spPr>
        <p:txBody>
          <a:bodyPr vert="horz" lIns="91401" tIns="45701" rIns="91401" bIns="45701" rtlCol="0" anchor="ctr">
            <a:noAutofit/>
          </a:bodyPr>
          <a:lstStyle>
            <a:lvl1pPr algn="ctr" defTabSz="914006" rtl="0" eaLnBrk="1" latinLnBrk="0" hangingPunct="1">
              <a:spcBef>
                <a:spcPct val="0"/>
              </a:spcBef>
              <a:buNone/>
              <a:defRPr sz="4400" kern="1200">
                <a:solidFill>
                  <a:schemeClr val="tx1"/>
                </a:solidFill>
                <a:latin typeface="+mj-lt"/>
                <a:ea typeface="+mj-ea"/>
                <a:cs typeface="+mj-cs"/>
              </a:defRPr>
            </a:lvl1pPr>
          </a:lstStyle>
          <a:p>
            <a:pPr algn="l"/>
            <a:r>
              <a:rPr lang="en-NZ" sz="4000" b="1" dirty="0" smtClean="0">
                <a:solidFill>
                  <a:schemeClr val="bg1"/>
                </a:solidFill>
              </a:rPr>
              <a:t>and thank you for your time.</a:t>
            </a:r>
            <a:endParaRPr lang="en-NZ" sz="4000" b="1" dirty="0">
              <a:solidFill>
                <a:schemeClr val="bg1"/>
              </a:solidFill>
            </a:endParaRPr>
          </a:p>
        </p:txBody>
      </p:sp>
    </p:spTree>
    <p:extLst>
      <p:ext uri="{BB962C8B-B14F-4D97-AF65-F5344CB8AC3E}">
        <p14:creationId xmlns:p14="http://schemas.microsoft.com/office/powerpoint/2010/main" val="1365208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79538"/>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sp>
        <p:nvSpPr>
          <p:cNvPr id="5" name="Rectangle 4"/>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pic>
        <p:nvPicPr>
          <p:cNvPr id="7" name="Picture 3" descr="\\wd.govt.nz\dfs\personal\homedrive\WNI5\allumg2\my pictures\inz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115616" y="2492896"/>
            <a:ext cx="7632848" cy="1097595"/>
          </a:xfrm>
          <a:prstGeom prst="rect">
            <a:avLst/>
          </a:prstGeom>
        </p:spPr>
        <p:txBody>
          <a:bodyPr vert="horz" lIns="91417" tIns="45709" rIns="91417" bIns="45709" rtlCol="0" anchor="ctr">
            <a:normAutofit/>
          </a:bodyPr>
          <a:lstStyle>
            <a:lvl1pPr algn="ctr" defTabSz="914168" rtl="0" eaLnBrk="1" latinLnBrk="0" hangingPunct="1">
              <a:spcBef>
                <a:spcPct val="0"/>
              </a:spcBef>
              <a:buNone/>
              <a:defRPr sz="4400" kern="1200">
                <a:solidFill>
                  <a:schemeClr val="tx1"/>
                </a:solidFill>
                <a:latin typeface="+mj-lt"/>
                <a:ea typeface="+mj-ea"/>
                <a:cs typeface="+mj-cs"/>
              </a:defRPr>
            </a:lvl1pPr>
          </a:lstStyle>
          <a:p>
            <a:pPr algn="l"/>
            <a:r>
              <a:rPr lang="en-NZ" sz="3600" b="1" dirty="0" smtClean="0">
                <a:solidFill>
                  <a:prstClr val="white"/>
                </a:solidFill>
              </a:rPr>
              <a:t>Appendices</a:t>
            </a:r>
            <a:endParaRPr lang="en-NZ" sz="3600" b="1" dirty="0">
              <a:solidFill>
                <a:prstClr val="white"/>
              </a:solidFill>
              <a:latin typeface="Calibri Light" panose="020F0302020204030204" pitchFamily="34" charset="0"/>
            </a:endParaRPr>
          </a:p>
        </p:txBody>
      </p:sp>
    </p:spTree>
    <p:extLst>
      <p:ext uri="{BB962C8B-B14F-4D97-AF65-F5344CB8AC3E}">
        <p14:creationId xmlns:p14="http://schemas.microsoft.com/office/powerpoint/2010/main" val="2671988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95536" y="9056"/>
            <a:ext cx="8568952" cy="467616"/>
          </a:xfrm>
        </p:spPr>
        <p:txBody>
          <a:bodyPr>
            <a:noAutofit/>
          </a:bodyPr>
          <a:lstStyle/>
          <a:p>
            <a:pPr algn="l"/>
            <a:r>
              <a:rPr lang="en-NZ" sz="2400" b="1" dirty="0" smtClean="0"/>
              <a:t>Principles for handling ‘Do Not Board’ responses</a:t>
            </a:r>
            <a:endParaRPr lang="en-NZ" sz="2400" b="1" dirty="0"/>
          </a:p>
        </p:txBody>
      </p:sp>
      <p:sp>
        <p:nvSpPr>
          <p:cNvPr id="7" name="Content Placeholder 5"/>
          <p:cNvSpPr txBox="1">
            <a:spLocks/>
          </p:cNvSpPr>
          <p:nvPr/>
        </p:nvSpPr>
        <p:spPr>
          <a:xfrm>
            <a:off x="395536" y="600484"/>
            <a:ext cx="8424936" cy="5256584"/>
          </a:xfrm>
          <a:prstGeom prst="rect">
            <a:avLst/>
          </a:prstGeom>
        </p:spPr>
        <p:txBody>
          <a:bodyPr vert="horz" lIns="91401" tIns="45701" rIns="91401" bIns="45701" rtlCol="0">
            <a:norm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NZ" sz="1400" dirty="0" smtClean="0"/>
              <a:t>The general principles and expectations for handling of the ‘No NZeTA’ scenario are outlined below. </a:t>
            </a:r>
          </a:p>
          <a:p>
            <a:pPr marL="0" indent="0">
              <a:lnSpc>
                <a:spcPct val="120000"/>
              </a:lnSpc>
              <a:buFont typeface="Arial" panose="020B0604020202020204" pitchFamily="34" charset="0"/>
              <a:buNone/>
            </a:pPr>
            <a:r>
              <a:rPr lang="en-NZ" sz="1400" dirty="0" smtClean="0"/>
              <a:t>Carriers will need to use these principles, as a basis for developing workflow and standard operating procedures to handle this scenario.</a:t>
            </a:r>
            <a:endParaRPr lang="en-NZ" sz="1400" u="sng" dirty="0" smtClean="0">
              <a:solidFill>
                <a:srgbClr val="FF0000"/>
              </a:solidFill>
              <a:hlinkClick r:id="rId4"/>
            </a:endParaRPr>
          </a:p>
          <a:p>
            <a:pPr marL="0" indent="0">
              <a:lnSpc>
                <a:spcPct val="120000"/>
              </a:lnSpc>
              <a:buFont typeface="Arial" panose="020B0604020202020204" pitchFamily="34" charset="0"/>
              <a:buNone/>
            </a:pPr>
            <a:endParaRPr lang="en-NZ" sz="1800" u="sng" dirty="0" smtClean="0">
              <a:solidFill>
                <a:srgbClr val="FF0000"/>
              </a:solidFill>
              <a:hlinkClick r:id="rId4"/>
            </a:endParaRPr>
          </a:p>
          <a:p>
            <a:pPr marL="0" indent="0">
              <a:lnSpc>
                <a:spcPct val="120000"/>
              </a:lnSpc>
              <a:buFont typeface="Arial" panose="020B0604020202020204" pitchFamily="34" charset="0"/>
              <a:buNone/>
            </a:pPr>
            <a:endParaRPr lang="en-NZ" sz="1800" u="sng" dirty="0" smtClean="0">
              <a:solidFill>
                <a:srgbClr val="FF0000"/>
              </a:solidFill>
              <a:hlinkClick r:id="rId4"/>
            </a:endParaRPr>
          </a:p>
          <a:p>
            <a:pPr marL="0" indent="0">
              <a:lnSpc>
                <a:spcPct val="120000"/>
              </a:lnSpc>
              <a:buFont typeface="Arial" panose="020B0604020202020204" pitchFamily="34" charset="0"/>
              <a:buNone/>
            </a:pPr>
            <a:endParaRPr lang="en-NZ" sz="1800" u="sng" dirty="0" smtClean="0">
              <a:solidFill>
                <a:srgbClr val="FF0000"/>
              </a:solidFill>
              <a:hlinkClick r:id="rId4"/>
            </a:endParaRPr>
          </a:p>
          <a:p>
            <a:pPr marL="0" indent="0">
              <a:lnSpc>
                <a:spcPct val="120000"/>
              </a:lnSpc>
              <a:buFont typeface="Arial" panose="020B0604020202020204" pitchFamily="34" charset="0"/>
              <a:buNone/>
            </a:pPr>
            <a:endParaRPr lang="en-NZ" sz="1800" u="sng" dirty="0" smtClean="0">
              <a:solidFill>
                <a:srgbClr val="FF0000"/>
              </a:solidFill>
              <a:hlinkClick r:id="rId4"/>
            </a:endParaRPr>
          </a:p>
          <a:p>
            <a:pPr marL="0" indent="0">
              <a:lnSpc>
                <a:spcPct val="120000"/>
              </a:lnSpc>
              <a:buFont typeface="Arial" panose="020B0604020202020204" pitchFamily="34" charset="0"/>
              <a:buNone/>
            </a:pPr>
            <a:endParaRPr lang="en-NZ" sz="1800" u="sng" dirty="0" smtClean="0">
              <a:solidFill>
                <a:srgbClr val="FF0000"/>
              </a:solidFill>
              <a:hlinkClick r:id="rId4"/>
            </a:endParaRPr>
          </a:p>
          <a:p>
            <a:pPr marL="0" indent="0">
              <a:lnSpc>
                <a:spcPct val="120000"/>
              </a:lnSpc>
              <a:buFont typeface="Arial" panose="020B0604020202020204" pitchFamily="34" charset="0"/>
              <a:buNone/>
            </a:pPr>
            <a:endParaRPr lang="en-NZ" sz="1800" u="sng" dirty="0" smtClean="0">
              <a:solidFill>
                <a:srgbClr val="FF0000"/>
              </a:solidFill>
              <a:hlinkClick r:id="rId4"/>
            </a:endParaRPr>
          </a:p>
          <a:p>
            <a:pPr marL="0" indent="0">
              <a:lnSpc>
                <a:spcPct val="120000"/>
              </a:lnSpc>
              <a:buFont typeface="Arial" panose="020B0604020202020204" pitchFamily="34" charset="0"/>
              <a:buNone/>
            </a:pPr>
            <a:endParaRPr lang="en-NZ" sz="1800" u="sng" dirty="0" smtClean="0">
              <a:solidFill>
                <a:srgbClr val="FF0000"/>
              </a:solidFill>
              <a:hlinkClick r:id="rId4"/>
            </a:endParaRPr>
          </a:p>
          <a:p>
            <a:pPr marL="0" indent="0">
              <a:lnSpc>
                <a:spcPct val="120000"/>
              </a:lnSpc>
              <a:buFont typeface="Arial" panose="020B0604020202020204" pitchFamily="34" charset="0"/>
              <a:buNone/>
            </a:pPr>
            <a:endParaRPr lang="en-NZ" sz="1800" u="sng" dirty="0" smtClean="0">
              <a:solidFill>
                <a:srgbClr val="FF0000"/>
              </a:solidFill>
              <a:hlinkClick r:id="rId4"/>
            </a:endParaRPr>
          </a:p>
          <a:p>
            <a:pPr marL="0" indent="0">
              <a:lnSpc>
                <a:spcPct val="120000"/>
              </a:lnSpc>
              <a:buFont typeface="Arial" panose="020B0604020202020204" pitchFamily="34" charset="0"/>
              <a:buNone/>
            </a:pPr>
            <a:endParaRPr lang="en-NZ" sz="1800" u="sng" dirty="0" smtClean="0">
              <a:solidFill>
                <a:srgbClr val="FF0000"/>
              </a:solidFill>
              <a:hlinkClick r:id="rId4"/>
            </a:endParaRPr>
          </a:p>
          <a:p>
            <a:pPr marL="0" indent="0">
              <a:lnSpc>
                <a:spcPct val="120000"/>
              </a:lnSpc>
              <a:buFont typeface="Arial" panose="020B0604020202020204" pitchFamily="34" charset="0"/>
              <a:buNone/>
            </a:pPr>
            <a:endParaRPr lang="en-NZ" sz="1800" u="sng" dirty="0" smtClean="0">
              <a:solidFill>
                <a:srgbClr val="FF0000"/>
              </a:solidFill>
              <a:hlinkClick r:id="rId4"/>
            </a:endParaRPr>
          </a:p>
          <a:p>
            <a:pPr marL="0" indent="0">
              <a:lnSpc>
                <a:spcPct val="120000"/>
              </a:lnSpc>
              <a:buFont typeface="Arial" panose="020B0604020202020204" pitchFamily="34" charset="0"/>
              <a:buNone/>
            </a:pPr>
            <a:endParaRPr lang="en-NZ" sz="1800" u="sng" dirty="0" smtClean="0">
              <a:solidFill>
                <a:srgbClr val="FF0000"/>
              </a:solidFill>
              <a:hlinkClick r:id="rId4"/>
            </a:endParaRPr>
          </a:p>
          <a:p>
            <a:pPr marL="0" indent="0">
              <a:lnSpc>
                <a:spcPct val="120000"/>
              </a:lnSpc>
              <a:buFont typeface="Arial" panose="020B0604020202020204" pitchFamily="34" charset="0"/>
              <a:buNone/>
            </a:pPr>
            <a:endParaRPr lang="en-NZ" sz="1800" u="sng" dirty="0" smtClean="0">
              <a:solidFill>
                <a:srgbClr val="FF0000"/>
              </a:solidFill>
              <a:hlinkClick r:id="rId4"/>
            </a:endParaRPr>
          </a:p>
          <a:p>
            <a:endParaRPr lang="en-NZ" dirty="0"/>
          </a:p>
        </p:txBody>
      </p:sp>
      <p:pic>
        <p:nvPicPr>
          <p:cNvPr id="10" name="Picture 6" descr="\\wd.govt.nz\dfs\personal\homedrive\WNI5\allumg2\My Documents\NZeTA full logo suite May 2019\1 NZeTA logos\NZeTA - Primary logo\RGB\PNG\NZeTA-RGB - main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33952"/>
            <a:ext cx="1368152" cy="57606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496" y="1697028"/>
            <a:ext cx="9061196" cy="4036228"/>
            <a:chOff x="35496" y="1697028"/>
            <a:chExt cx="9061196" cy="4036228"/>
          </a:xfrm>
        </p:grpSpPr>
        <p:sp>
          <p:nvSpPr>
            <p:cNvPr id="4" name="Rectangle 3"/>
            <p:cNvSpPr/>
            <p:nvPr/>
          </p:nvSpPr>
          <p:spPr>
            <a:xfrm>
              <a:off x="35496" y="1697028"/>
              <a:ext cx="9061196" cy="4036228"/>
            </a:xfrm>
            <a:prstGeom prst="rect">
              <a:avLst/>
            </a:prstGeom>
            <a:solidFill>
              <a:srgbClr val="3238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ight Arrow 1"/>
            <p:cNvSpPr/>
            <p:nvPr/>
          </p:nvSpPr>
          <p:spPr>
            <a:xfrm>
              <a:off x="107504" y="1789208"/>
              <a:ext cx="1440160" cy="119434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smtClean="0"/>
                <a:t>Traveller</a:t>
              </a:r>
            </a:p>
            <a:p>
              <a:pPr algn="ctr"/>
              <a:r>
                <a:rPr lang="en-NZ" sz="1000" dirty="0" smtClean="0"/>
                <a:t>&gt;72 hrs prior to travel</a:t>
              </a:r>
              <a:endParaRPr lang="en-NZ" sz="1000" dirty="0"/>
            </a:p>
          </p:txBody>
        </p:sp>
        <p:sp>
          <p:nvSpPr>
            <p:cNvPr id="11" name="Right Arrow 10"/>
            <p:cNvSpPr/>
            <p:nvPr/>
          </p:nvSpPr>
          <p:spPr>
            <a:xfrm>
              <a:off x="1528232" y="1802038"/>
              <a:ext cx="1872208" cy="1173569"/>
            </a:xfrm>
            <a:prstGeom prst="rightArrow">
              <a:avLst/>
            </a:prstGeom>
            <a:solidFill>
              <a:srgbClr val="0070C0"/>
            </a:solid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smtClean="0"/>
                <a:t>1. Check in </a:t>
              </a:r>
              <a:endParaRPr lang="en-NZ" sz="1600" dirty="0"/>
            </a:p>
            <a:p>
              <a:pPr algn="ctr"/>
              <a:r>
                <a:rPr lang="en-NZ" sz="1000" dirty="0" smtClean="0"/>
                <a:t>Determine traveller doesn’t have NZeTA</a:t>
              </a:r>
              <a:endParaRPr lang="en-NZ" sz="1000" dirty="0"/>
            </a:p>
          </p:txBody>
        </p:sp>
        <p:sp>
          <p:nvSpPr>
            <p:cNvPr id="17" name="Right Arrow 16"/>
            <p:cNvSpPr/>
            <p:nvPr/>
          </p:nvSpPr>
          <p:spPr>
            <a:xfrm>
              <a:off x="3426728" y="1802038"/>
              <a:ext cx="1872208" cy="1173569"/>
            </a:xfrm>
            <a:prstGeom prst="rightArrow">
              <a:avLst/>
            </a:prstGeom>
            <a:solidFill>
              <a:srgbClr val="0070C0"/>
            </a:solid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lIns="72000" tIns="36000" rIns="36000" bIns="36000" rtlCol="0" anchor="ctr"/>
            <a:lstStyle/>
            <a:p>
              <a:pPr algn="ctr"/>
              <a:r>
                <a:rPr lang="en-NZ" sz="1600" dirty="0" smtClean="0"/>
                <a:t>2. Request NZeTA </a:t>
              </a:r>
              <a:endParaRPr lang="en-NZ" sz="1600" dirty="0"/>
            </a:p>
            <a:p>
              <a:pPr algn="ctr"/>
              <a:r>
                <a:rPr lang="en-NZ" sz="1000" dirty="0" smtClean="0"/>
                <a:t>Advise traveller to request NZeTA</a:t>
              </a:r>
              <a:endParaRPr lang="en-NZ" sz="1000" dirty="0"/>
            </a:p>
          </p:txBody>
        </p:sp>
        <p:sp>
          <p:nvSpPr>
            <p:cNvPr id="18" name="Right Arrow 17"/>
            <p:cNvSpPr/>
            <p:nvPr/>
          </p:nvSpPr>
          <p:spPr>
            <a:xfrm>
              <a:off x="7224484" y="1802037"/>
              <a:ext cx="1872208" cy="1173569"/>
            </a:xfrm>
            <a:prstGeom prst="rightArrow">
              <a:avLst/>
            </a:prstGeom>
            <a:solidFill>
              <a:srgbClr val="0070C0"/>
            </a:solid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4</a:t>
              </a:r>
              <a:r>
                <a:rPr lang="en-NZ" sz="1600" dirty="0" smtClean="0"/>
                <a:t>. Contact INZ </a:t>
              </a:r>
              <a:endParaRPr lang="en-NZ" sz="1600" dirty="0"/>
            </a:p>
            <a:p>
              <a:pPr algn="ctr"/>
              <a:r>
                <a:rPr lang="en-NZ" sz="1000" dirty="0" smtClean="0"/>
                <a:t>If traveller is still not OK to Board</a:t>
              </a:r>
              <a:endParaRPr lang="en-NZ" sz="1000" dirty="0"/>
            </a:p>
          </p:txBody>
        </p:sp>
        <p:sp>
          <p:nvSpPr>
            <p:cNvPr id="19" name="Right Arrow 18"/>
            <p:cNvSpPr/>
            <p:nvPr/>
          </p:nvSpPr>
          <p:spPr>
            <a:xfrm>
              <a:off x="5329416" y="1802037"/>
              <a:ext cx="1872208" cy="1173569"/>
            </a:xfrm>
            <a:prstGeom prst="rightArrow">
              <a:avLst/>
            </a:prstGeom>
            <a:solidFill>
              <a:srgbClr val="0070C0"/>
            </a:solid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lIns="36000" rIns="0" rtlCol="0" anchor="ctr"/>
            <a:lstStyle/>
            <a:p>
              <a:pPr algn="ctr"/>
              <a:r>
                <a:rPr lang="en-NZ" sz="1600" dirty="0" smtClean="0"/>
                <a:t>3. Repeat Check in </a:t>
              </a:r>
              <a:endParaRPr lang="en-NZ" sz="1600" dirty="0"/>
            </a:p>
            <a:p>
              <a:pPr algn="ctr"/>
              <a:r>
                <a:rPr lang="en-NZ" sz="1000" dirty="0" smtClean="0"/>
                <a:t>On basis traveller now has NZeTA</a:t>
              </a:r>
              <a:endParaRPr lang="en-NZ" sz="1000" dirty="0"/>
            </a:p>
          </p:txBody>
        </p:sp>
        <p:sp>
          <p:nvSpPr>
            <p:cNvPr id="3" name="TextBox 2"/>
            <p:cNvSpPr txBox="1"/>
            <p:nvPr/>
          </p:nvSpPr>
          <p:spPr>
            <a:xfrm>
              <a:off x="57592" y="3002923"/>
              <a:ext cx="1455400" cy="263149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NZ" sz="1100" dirty="0" smtClean="0"/>
                <a:t>Travellers who are required to hold an NZeTA are advised to request an NZeTA a minimum of 72h hours prior to travel.</a:t>
              </a:r>
            </a:p>
            <a:p>
              <a:endParaRPr lang="en-NZ" sz="1100" dirty="0" smtClean="0"/>
            </a:p>
            <a:p>
              <a:r>
                <a:rPr lang="en-NZ" sz="1100" dirty="0"/>
                <a:t>A</a:t>
              </a:r>
              <a:r>
                <a:rPr lang="en-NZ" sz="1100" dirty="0" smtClean="0"/>
                <a:t>irlines may assist a traveller to attempt to obtain an NZeTA at check in however, a response is not guaranteed within 72 hours.</a:t>
              </a:r>
            </a:p>
            <a:p>
              <a:endParaRPr lang="en-NZ" sz="1100" dirty="0"/>
            </a:p>
          </p:txBody>
        </p:sp>
        <p:sp>
          <p:nvSpPr>
            <p:cNvPr id="20" name="TextBox 19"/>
            <p:cNvSpPr txBox="1"/>
            <p:nvPr/>
          </p:nvSpPr>
          <p:spPr>
            <a:xfrm>
              <a:off x="1528232" y="3002923"/>
              <a:ext cx="1872208" cy="2631490"/>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indent="-171450">
                <a:buFont typeface="Arial" panose="020B0604020202020204" pitchFamily="34" charset="0"/>
                <a:buChar char="•"/>
              </a:pPr>
              <a:r>
                <a:rPr lang="en-NZ" sz="1100" dirty="0" smtClean="0"/>
                <a:t>Traveller may self-identify that they don’t have an NZeTA</a:t>
              </a:r>
            </a:p>
            <a:p>
              <a:pPr marL="171450" indent="-171450">
                <a:buFont typeface="Arial" panose="020B0604020202020204" pitchFamily="34" charset="0"/>
                <a:buChar char="•"/>
              </a:pPr>
              <a:r>
                <a:rPr lang="en-NZ" sz="1100" dirty="0" smtClean="0"/>
                <a:t>Airline staff may ask the traveller prior to check in</a:t>
              </a:r>
            </a:p>
            <a:p>
              <a:pPr marL="171450" indent="-171450">
                <a:buFont typeface="Arial" panose="020B0604020202020204" pitchFamily="34" charset="0"/>
                <a:buChar char="•"/>
              </a:pPr>
              <a:r>
                <a:rPr lang="en-NZ" sz="1100" dirty="0" smtClean="0"/>
                <a:t>On check in (desk, kiosk, online), APP receives a </a:t>
              </a:r>
              <a:r>
                <a:rPr lang="en-NZ" sz="1100" b="1" dirty="0" smtClean="0"/>
                <a:t>Do Not Board – No ETA </a:t>
              </a:r>
              <a:r>
                <a:rPr lang="en-NZ" sz="1100" dirty="0" smtClean="0"/>
                <a:t> or </a:t>
              </a:r>
              <a:r>
                <a:rPr lang="en-NZ" sz="1100" b="1" dirty="0" smtClean="0"/>
                <a:t>Do Not Board </a:t>
              </a:r>
              <a:r>
                <a:rPr lang="en-NZ" sz="1100" dirty="0" smtClean="0"/>
                <a:t>response</a:t>
              </a:r>
            </a:p>
            <a:p>
              <a:pPr marL="171450" indent="-171450">
                <a:buFont typeface="Arial" panose="020B0604020202020204" pitchFamily="34" charset="0"/>
                <a:buChar char="•"/>
              </a:pPr>
              <a:r>
                <a:rPr lang="en-NZ" sz="1100" dirty="0" smtClean="0"/>
                <a:t>Check in agent may identify an invalid combination e.g. transit NZeTA for destination travel, renewed passport, or fraudulent documents</a:t>
              </a:r>
              <a:endParaRPr lang="en-NZ" sz="1100" dirty="0"/>
            </a:p>
          </p:txBody>
        </p:sp>
        <p:sp>
          <p:nvSpPr>
            <p:cNvPr id="21" name="TextBox 20"/>
            <p:cNvSpPr txBox="1"/>
            <p:nvPr/>
          </p:nvSpPr>
          <p:spPr>
            <a:xfrm>
              <a:off x="3415680" y="3002923"/>
              <a:ext cx="1872208" cy="2631490"/>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indent="-171450">
                <a:buFont typeface="Arial" panose="020B0604020202020204" pitchFamily="34" charset="0"/>
                <a:buChar char="•"/>
              </a:pPr>
              <a:r>
                <a:rPr lang="en-NZ" sz="1100" dirty="0" smtClean="0"/>
                <a:t>Provide traveller with ‘How to Request an NZeTA’ flyer</a:t>
              </a:r>
            </a:p>
            <a:p>
              <a:pPr marL="171450" indent="-171450">
                <a:buFont typeface="Arial" panose="020B0604020202020204" pitchFamily="34" charset="0"/>
                <a:buChar char="•"/>
              </a:pPr>
              <a:r>
                <a:rPr lang="en-NZ" sz="1100" dirty="0" smtClean="0"/>
                <a:t>Direct traveller to request an NZeTA via mobile app</a:t>
              </a:r>
            </a:p>
            <a:p>
              <a:pPr marL="171450" indent="-171450">
                <a:buFont typeface="Arial" panose="020B0604020202020204" pitchFamily="34" charset="0"/>
                <a:buChar char="•"/>
              </a:pPr>
              <a:r>
                <a:rPr lang="en-NZ" sz="1100" dirty="0" smtClean="0"/>
                <a:t>Travellers need: passport, Visa/MasterCard credit or debit card, email address, and a connected device on which to apply.</a:t>
              </a:r>
            </a:p>
            <a:p>
              <a:pPr marL="171450" indent="-171450">
                <a:buFont typeface="Arial" panose="020B0604020202020204" pitchFamily="34" charset="0"/>
                <a:buChar char="•"/>
              </a:pPr>
              <a:r>
                <a:rPr lang="en-NZ" sz="1100" dirty="0" smtClean="0"/>
                <a:t>Airlines may provide one-on-one assistance or provide devices to assist the traveller.</a:t>
              </a:r>
            </a:p>
            <a:p>
              <a:endParaRPr lang="en-NZ" sz="1100" dirty="0"/>
            </a:p>
          </p:txBody>
        </p:sp>
        <p:sp>
          <p:nvSpPr>
            <p:cNvPr id="22" name="TextBox 21"/>
            <p:cNvSpPr txBox="1"/>
            <p:nvPr/>
          </p:nvSpPr>
          <p:spPr>
            <a:xfrm>
              <a:off x="5287888" y="3001889"/>
              <a:ext cx="1872208" cy="2631490"/>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NZ" sz="1100" dirty="0" smtClean="0"/>
                <a:t>Once traveller has requested their NZeTA, the check in agent should repeat the check in process. </a:t>
              </a:r>
            </a:p>
            <a:p>
              <a:endParaRPr lang="en-NZ" sz="1100" dirty="0"/>
            </a:p>
            <a:p>
              <a:r>
                <a:rPr lang="en-NZ" sz="1100" dirty="0" smtClean="0"/>
                <a:t>Many travellers will receive an OK to Board at this point.</a:t>
              </a:r>
            </a:p>
            <a:p>
              <a:endParaRPr lang="en-NZ" sz="1100" dirty="0" smtClean="0"/>
            </a:p>
            <a:p>
              <a:endParaRPr lang="en-NZ" sz="1100" dirty="0"/>
            </a:p>
            <a:p>
              <a:endParaRPr lang="en-NZ" sz="1100" dirty="0" smtClean="0"/>
            </a:p>
            <a:p>
              <a:endParaRPr lang="en-NZ" sz="1100" dirty="0"/>
            </a:p>
            <a:p>
              <a:endParaRPr lang="en-NZ" sz="1100" dirty="0" smtClean="0"/>
            </a:p>
            <a:p>
              <a:endParaRPr lang="en-NZ" sz="1100" dirty="0"/>
            </a:p>
            <a:p>
              <a:endParaRPr lang="en-NZ" sz="1100" dirty="0" smtClean="0"/>
            </a:p>
            <a:p>
              <a:endParaRPr lang="en-NZ" sz="1100" dirty="0"/>
            </a:p>
          </p:txBody>
        </p:sp>
        <p:sp>
          <p:nvSpPr>
            <p:cNvPr id="23" name="TextBox 22"/>
            <p:cNvSpPr txBox="1"/>
            <p:nvPr/>
          </p:nvSpPr>
          <p:spPr>
            <a:xfrm>
              <a:off x="7160096" y="3004045"/>
              <a:ext cx="1872208" cy="2631490"/>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NZ" sz="1100" dirty="0" smtClean="0"/>
                <a:t>If traveller is still receiving a </a:t>
              </a:r>
              <a:r>
                <a:rPr lang="en-NZ" sz="1100" b="1" dirty="0" smtClean="0"/>
                <a:t>Do Not Board, </a:t>
              </a:r>
              <a:r>
                <a:rPr lang="en-NZ" sz="1100" dirty="0" smtClean="0"/>
                <a:t>Immigration Border Operations (IBO) can be contacted to provide assistance. Provide NZeTA request number if possible.</a:t>
              </a:r>
            </a:p>
            <a:p>
              <a:endParaRPr lang="en-NZ" sz="1100" dirty="0" smtClean="0"/>
            </a:p>
            <a:p>
              <a:r>
                <a:rPr lang="en-NZ" sz="1100" dirty="0" smtClean="0"/>
                <a:t>IBO may be able to assist with NZeTA mismatch situations, resolve data-entry issues, or may advise traveller is unable to travel at this time.  Government override may be an option exceptional circumstances.</a:t>
              </a:r>
            </a:p>
          </p:txBody>
        </p:sp>
      </p:grpSp>
    </p:spTree>
    <p:extLst>
      <p:ext uri="{BB962C8B-B14F-4D97-AF65-F5344CB8AC3E}">
        <p14:creationId xmlns:p14="http://schemas.microsoft.com/office/powerpoint/2010/main" val="1937968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sp>
        <p:nvSpPr>
          <p:cNvPr id="5" name="Rectangle 4"/>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pic>
        <p:nvPicPr>
          <p:cNvPr id="7" name="Picture 3" descr="\\wd.govt.nz\dfs\personal\homedrive\WNI5\allumg2\my pictures\inz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115616" y="2492896"/>
            <a:ext cx="7632848" cy="1097595"/>
          </a:xfrm>
          <a:prstGeom prst="rect">
            <a:avLst/>
          </a:prstGeom>
        </p:spPr>
        <p:txBody>
          <a:bodyPr vert="horz" lIns="91417" tIns="45709" rIns="91417" bIns="45709" rtlCol="0" anchor="ctr">
            <a:normAutofit/>
          </a:bodyPr>
          <a:lstStyle>
            <a:lvl1pPr algn="ctr" defTabSz="914168" rtl="0" eaLnBrk="1" latinLnBrk="0" hangingPunct="1">
              <a:spcBef>
                <a:spcPct val="0"/>
              </a:spcBef>
              <a:buNone/>
              <a:defRPr sz="4400" kern="1200">
                <a:solidFill>
                  <a:schemeClr val="tx1"/>
                </a:solidFill>
                <a:latin typeface="+mj-lt"/>
                <a:ea typeface="+mj-ea"/>
                <a:cs typeface="+mj-cs"/>
              </a:defRPr>
            </a:lvl1pPr>
          </a:lstStyle>
          <a:p>
            <a:pPr algn="l"/>
            <a:r>
              <a:rPr lang="en-NZ" sz="3600" b="1" dirty="0" smtClean="0">
                <a:solidFill>
                  <a:prstClr val="white"/>
                </a:solidFill>
                <a:latin typeface="+mn-lt"/>
              </a:rPr>
              <a:t>What is an NZeTA?</a:t>
            </a:r>
            <a:endParaRPr lang="en-NZ" sz="3600" b="1" dirty="0">
              <a:solidFill>
                <a:prstClr val="white"/>
              </a:solidFill>
              <a:latin typeface="+mn-lt"/>
            </a:endParaRPr>
          </a:p>
        </p:txBody>
      </p:sp>
    </p:spTree>
    <p:extLst>
      <p:ext uri="{BB962C8B-B14F-4D97-AF65-F5344CB8AC3E}">
        <p14:creationId xmlns:p14="http://schemas.microsoft.com/office/powerpoint/2010/main" val="3993583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sp>
        <p:nvSpPr>
          <p:cNvPr id="5" name="Rectangle 4"/>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pic>
        <p:nvPicPr>
          <p:cNvPr id="7" name="Picture 3" descr="\\wd.govt.nz\dfs\personal\homedrive\WNI5\allumg2\my pictures\inz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291619" y="44624"/>
            <a:ext cx="8299130" cy="432048"/>
          </a:xfrm>
        </p:spPr>
        <p:txBody>
          <a:bodyPr>
            <a:noAutofit/>
          </a:bodyPr>
          <a:lstStyle/>
          <a:p>
            <a:pPr algn="l"/>
            <a:r>
              <a:rPr lang="en-NZ" altLang="en-US" sz="2400" b="1" dirty="0">
                <a:solidFill>
                  <a:srgbClr val="323849"/>
                </a:solidFill>
              </a:rPr>
              <a:t>W</a:t>
            </a:r>
            <a:r>
              <a:rPr lang="en-NZ" altLang="en-US" sz="2400" b="1" dirty="0" smtClean="0">
                <a:solidFill>
                  <a:srgbClr val="323849"/>
                </a:solidFill>
              </a:rPr>
              <a:t>ho needs an NZeTA matrix</a:t>
            </a:r>
            <a:endParaRPr lang="en-NZ" altLang="en-US" sz="2400" b="1" dirty="0">
              <a:solidFill>
                <a:srgbClr val="323849"/>
              </a:solidFill>
            </a:endParaRPr>
          </a:p>
        </p:txBody>
      </p:sp>
      <p:sp>
        <p:nvSpPr>
          <p:cNvPr id="2" name="AutoShape 2" descr="blob:https://nzeta.atlassian.net/5c717afe-3353-4a7b-bfb2-1f16e401c64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p>
        </p:txBody>
      </p:sp>
      <p:sp>
        <p:nvSpPr>
          <p:cNvPr id="3" name="AutoShape 4" descr="blob:https://nzeta.atlassian.net/5c717afe-3353-4a7b-bfb2-1f16e401c64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p>
        </p:txBody>
      </p:sp>
      <p:pic>
        <p:nvPicPr>
          <p:cNvPr id="12" name="Picture 6" descr="\\wd.govt.nz\dfs\personal\homedrive\WNI5\allumg2\My Documents\NZeTA full logo suite May 2019\1 NZeTA logos\NZeTA - Primary logo\RGB\PNG\NZeTA-RGB - main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24706"/>
            <a:ext cx="1368152" cy="5760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3418428222"/>
              </p:ext>
            </p:extLst>
          </p:nvPr>
        </p:nvGraphicFramePr>
        <p:xfrm>
          <a:off x="107505" y="637456"/>
          <a:ext cx="8928990" cy="4835188"/>
        </p:xfrm>
        <a:graphic>
          <a:graphicData uri="http://schemas.openxmlformats.org/drawingml/2006/table">
            <a:tbl>
              <a:tblPr firstRow="1" bandRow="1">
                <a:tableStyleId>{5C22544A-7EE6-4342-B048-85BDC9FD1C3A}</a:tableStyleId>
              </a:tblPr>
              <a:tblGrid>
                <a:gridCol w="1785798">
                  <a:extLst>
                    <a:ext uri="{9D8B030D-6E8A-4147-A177-3AD203B41FA5}">
                      <a16:colId xmlns:a16="http://schemas.microsoft.com/office/drawing/2014/main" val="4007422558"/>
                    </a:ext>
                  </a:extLst>
                </a:gridCol>
                <a:gridCol w="1785798">
                  <a:extLst>
                    <a:ext uri="{9D8B030D-6E8A-4147-A177-3AD203B41FA5}">
                      <a16:colId xmlns:a16="http://schemas.microsoft.com/office/drawing/2014/main" val="1969736444"/>
                    </a:ext>
                  </a:extLst>
                </a:gridCol>
                <a:gridCol w="1785798">
                  <a:extLst>
                    <a:ext uri="{9D8B030D-6E8A-4147-A177-3AD203B41FA5}">
                      <a16:colId xmlns:a16="http://schemas.microsoft.com/office/drawing/2014/main" val="3360087885"/>
                    </a:ext>
                  </a:extLst>
                </a:gridCol>
                <a:gridCol w="1785798">
                  <a:extLst>
                    <a:ext uri="{9D8B030D-6E8A-4147-A177-3AD203B41FA5}">
                      <a16:colId xmlns:a16="http://schemas.microsoft.com/office/drawing/2014/main" val="826519677"/>
                    </a:ext>
                  </a:extLst>
                </a:gridCol>
                <a:gridCol w="1785798">
                  <a:extLst>
                    <a:ext uri="{9D8B030D-6E8A-4147-A177-3AD203B41FA5}">
                      <a16:colId xmlns:a16="http://schemas.microsoft.com/office/drawing/2014/main" val="3996905766"/>
                    </a:ext>
                  </a:extLst>
                </a:gridCol>
              </a:tblGrid>
              <a:tr h="1036063">
                <a:tc gridSpan="5">
                  <a:txBody>
                    <a:bodyPr/>
                    <a:lstStyle/>
                    <a:p>
                      <a:pPr algn="ctr"/>
                      <a:r>
                        <a:rPr lang="en-NZ" sz="1600" b="0" dirty="0" smtClean="0"/>
                        <a:t>A traveller boarding an aircraft or cruise ship that is travelling to New Zealand must hold either:</a:t>
                      </a:r>
                    </a:p>
                    <a:p>
                      <a:pPr algn="ctr"/>
                      <a:endParaRPr lang="en-NZ" sz="1100" b="0" dirty="0" smtClean="0"/>
                    </a:p>
                    <a:p>
                      <a:pPr algn="ctr"/>
                      <a:r>
                        <a:rPr lang="en-NZ" sz="1800" b="0" dirty="0" smtClean="0"/>
                        <a:t>A </a:t>
                      </a:r>
                      <a:r>
                        <a:rPr lang="en-NZ" sz="1800" b="1" dirty="0" smtClean="0"/>
                        <a:t>New Zealand passport</a:t>
                      </a:r>
                      <a:r>
                        <a:rPr lang="en-NZ" sz="1800" b="1" baseline="0" dirty="0" smtClean="0"/>
                        <a:t> </a:t>
                      </a:r>
                      <a:r>
                        <a:rPr lang="en-NZ" sz="1800" b="0" baseline="0" dirty="0" smtClean="0"/>
                        <a:t>OR an </a:t>
                      </a:r>
                      <a:r>
                        <a:rPr lang="en-NZ" sz="1800" b="1" baseline="0" dirty="0" smtClean="0"/>
                        <a:t>Australian passport </a:t>
                      </a:r>
                      <a:r>
                        <a:rPr lang="en-NZ" sz="1800" b="0" baseline="0" dirty="0" smtClean="0"/>
                        <a:t>OR an </a:t>
                      </a:r>
                      <a:r>
                        <a:rPr lang="en-NZ" sz="1800" b="1" baseline="0" dirty="0" smtClean="0"/>
                        <a:t>NZeTA</a:t>
                      </a:r>
                      <a:r>
                        <a:rPr lang="en-NZ" sz="1800" b="0" baseline="0" dirty="0" smtClean="0"/>
                        <a:t> or an existing </a:t>
                      </a:r>
                      <a:r>
                        <a:rPr lang="en-NZ" sz="1800" b="1" baseline="0" dirty="0" smtClean="0"/>
                        <a:t>VISA</a:t>
                      </a:r>
                      <a:endParaRPr lang="en-NZ" sz="1800" b="0" baseline="0" dirty="0" smtClean="0"/>
                    </a:p>
                  </a:txBody>
                  <a:tcPr>
                    <a:solidFill>
                      <a:schemeClr val="accent1">
                        <a:lumMod val="50000"/>
                      </a:schemeClr>
                    </a:solidFill>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extLst>
                  <a:ext uri="{0D108BD9-81ED-4DB2-BD59-A6C34878D82A}">
                    <a16:rowId xmlns:a16="http://schemas.microsoft.com/office/drawing/2014/main" val="4024424694"/>
                  </a:ext>
                </a:extLst>
              </a:tr>
              <a:tr h="1755481">
                <a:tc>
                  <a:txBody>
                    <a:bodyPr/>
                    <a:lstStyle/>
                    <a:p>
                      <a:endParaRPr lang="en-NZ" sz="1400" dirty="0"/>
                    </a:p>
                  </a:txBody>
                  <a:tcPr>
                    <a:solidFill>
                      <a:schemeClr val="bg1">
                        <a:lumMod val="75000"/>
                      </a:schemeClr>
                    </a:solidFill>
                  </a:tcPr>
                </a:tc>
                <a:tc>
                  <a:txBody>
                    <a:bodyPr/>
                    <a:lstStyle/>
                    <a:p>
                      <a:r>
                        <a:rPr lang="en-NZ" sz="1400" b="1" dirty="0" smtClean="0"/>
                        <a:t>Travelling to NZ by air</a:t>
                      </a:r>
                      <a:endParaRPr lang="en-NZ" sz="1400" b="1" dirty="0"/>
                    </a:p>
                  </a:txBody>
                  <a:tcPr>
                    <a:solidFill>
                      <a:schemeClr val="bg1">
                        <a:lumMod val="75000"/>
                      </a:schemeClr>
                    </a:solidFill>
                  </a:tcPr>
                </a:tc>
                <a:tc>
                  <a:txBody>
                    <a:bodyPr/>
                    <a:lstStyle/>
                    <a:p>
                      <a:r>
                        <a:rPr lang="en-NZ" sz="1400" b="1" dirty="0" smtClean="0"/>
                        <a:t>Transiting</a:t>
                      </a:r>
                      <a:r>
                        <a:rPr lang="en-NZ" sz="1400" b="1" baseline="0" dirty="0" smtClean="0"/>
                        <a:t> NZ (Auckland International Airport only) by air</a:t>
                      </a:r>
                    </a:p>
                    <a:p>
                      <a:endParaRPr lang="en-NZ" sz="1400" b="1" baseline="0" dirty="0" smtClean="0"/>
                    </a:p>
                    <a:p>
                      <a:r>
                        <a:rPr lang="en-NZ" sz="1100" b="1" baseline="0" dirty="0" smtClean="0"/>
                        <a:t>(where the destination or origin of travel is Australia)</a:t>
                      </a:r>
                      <a:endParaRPr lang="en-NZ" sz="1100" b="1" dirty="0"/>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dirty="0" smtClean="0"/>
                        <a:t>Transiting NZ (Auckland International</a:t>
                      </a:r>
                      <a:r>
                        <a:rPr lang="en-NZ" sz="1400" b="1" baseline="0" dirty="0" smtClean="0"/>
                        <a:t> Airport only)</a:t>
                      </a:r>
                      <a:r>
                        <a:rPr lang="en-NZ" sz="1400" b="1" dirty="0" smtClean="0"/>
                        <a:t> by air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b="1" dirty="0" smtClean="0"/>
                        <a:t>(</a:t>
                      </a:r>
                      <a:r>
                        <a:rPr lang="en-NZ" sz="1100" b="1" baseline="0" dirty="0" smtClean="0"/>
                        <a:t>where the destination or origin of travel is NOT Australia)</a:t>
                      </a:r>
                      <a:endParaRPr lang="en-NZ" sz="1100" b="1" dirty="0" smtClean="0"/>
                    </a:p>
                  </a:txBody>
                  <a:tcPr>
                    <a:solidFill>
                      <a:schemeClr val="bg1">
                        <a:lumMod val="75000"/>
                      </a:schemeClr>
                    </a:solidFill>
                  </a:tcPr>
                </a:tc>
                <a:tc>
                  <a:txBody>
                    <a:bodyPr/>
                    <a:lstStyle/>
                    <a:p>
                      <a:r>
                        <a:rPr lang="en-NZ" sz="1400" b="1" dirty="0" smtClean="0"/>
                        <a:t>Travelling to NZ</a:t>
                      </a:r>
                      <a:r>
                        <a:rPr lang="en-NZ" sz="1400" b="1" baseline="0" dirty="0" smtClean="0"/>
                        <a:t> by cruise ship</a:t>
                      </a:r>
                      <a:endParaRPr lang="en-NZ" sz="1400" b="1" dirty="0"/>
                    </a:p>
                  </a:txBody>
                  <a:tcPr>
                    <a:solidFill>
                      <a:schemeClr val="bg1">
                        <a:lumMod val="75000"/>
                      </a:schemeClr>
                    </a:solidFill>
                  </a:tcPr>
                </a:tc>
                <a:extLst>
                  <a:ext uri="{0D108BD9-81ED-4DB2-BD59-A6C34878D82A}">
                    <a16:rowId xmlns:a16="http://schemas.microsoft.com/office/drawing/2014/main" val="3266899095"/>
                  </a:ext>
                </a:extLst>
              </a:tr>
              <a:tr h="510911">
                <a:tc>
                  <a:txBody>
                    <a:bodyPr/>
                    <a:lstStyle/>
                    <a:p>
                      <a:r>
                        <a:rPr lang="en-NZ" sz="1600" dirty="0" smtClean="0"/>
                        <a:t>NZ or </a:t>
                      </a:r>
                      <a:r>
                        <a:rPr lang="en-NZ" sz="1600" dirty="0" err="1" smtClean="0"/>
                        <a:t>Aus</a:t>
                      </a:r>
                      <a:r>
                        <a:rPr lang="en-NZ" sz="1600" dirty="0" smtClean="0"/>
                        <a:t> Passport</a:t>
                      </a:r>
                      <a:endParaRPr lang="en-NZ" sz="1600" dirty="0"/>
                    </a:p>
                  </a:txBody>
                  <a:tcPr>
                    <a:solidFill>
                      <a:schemeClr val="bg1">
                        <a:lumMod val="75000"/>
                      </a:schemeClr>
                    </a:solidFill>
                  </a:tcPr>
                </a:tc>
                <a:tc>
                  <a:txBody>
                    <a:bodyPr/>
                    <a:lstStyle/>
                    <a:p>
                      <a:pPr algn="ctr"/>
                      <a:r>
                        <a:rPr lang="en-NZ" dirty="0" smtClean="0"/>
                        <a:t>n/a</a:t>
                      </a:r>
                      <a:endParaRPr lang="en-NZ"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smtClean="0">
                          <a:ln>
                            <a:noFill/>
                          </a:ln>
                          <a:solidFill>
                            <a:prstClr val="black"/>
                          </a:solidFill>
                          <a:effectLst/>
                          <a:uLnTx/>
                          <a:uFillTx/>
                          <a:latin typeface="Calibri"/>
                          <a:ea typeface="+mn-ea"/>
                          <a:cs typeface="+mn-cs"/>
                        </a:rPr>
                        <a:t>n/a</a:t>
                      </a:r>
                      <a:endParaRPr kumimoji="0" lang="en-NZ" sz="1800" b="0" i="0" u="none" strike="noStrike" kern="1200" cap="none" spc="0" normalizeH="0" baseline="0" noProof="0" dirty="0">
                        <a:ln>
                          <a:noFill/>
                        </a:ln>
                        <a:solidFill>
                          <a:prstClr val="black"/>
                        </a:solidFill>
                        <a:effectLst/>
                        <a:uLnTx/>
                        <a:uFillTx/>
                        <a:latin typeface="Calibri"/>
                        <a:ea typeface="+mn-ea"/>
                        <a:cs typeface="+mn-cs"/>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smtClean="0">
                          <a:ln>
                            <a:noFill/>
                          </a:ln>
                          <a:solidFill>
                            <a:prstClr val="black"/>
                          </a:solidFill>
                          <a:effectLst/>
                          <a:uLnTx/>
                          <a:uFillTx/>
                          <a:latin typeface="Calibri"/>
                          <a:ea typeface="+mn-ea"/>
                          <a:cs typeface="+mn-cs"/>
                        </a:rPr>
                        <a:t>n/a</a:t>
                      </a:r>
                      <a:endParaRPr kumimoji="0" lang="en-NZ" sz="1800" b="0" i="0" u="none" strike="noStrike" kern="1200" cap="none" spc="0" normalizeH="0" baseline="0" noProof="0" dirty="0">
                        <a:ln>
                          <a:noFill/>
                        </a:ln>
                        <a:solidFill>
                          <a:prstClr val="black"/>
                        </a:solidFill>
                        <a:effectLst/>
                        <a:uLnTx/>
                        <a:uFillTx/>
                        <a:latin typeface="Calibri"/>
                        <a:ea typeface="+mn-ea"/>
                        <a:cs typeface="+mn-cs"/>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prstClr val="black"/>
                          </a:solidFill>
                          <a:effectLst/>
                          <a:uLnTx/>
                          <a:uFillTx/>
                          <a:latin typeface="Calibri"/>
                          <a:ea typeface="+mn-ea"/>
                          <a:cs typeface="+mn-cs"/>
                        </a:rPr>
                        <a:t>n/a</a:t>
                      </a:r>
                      <a:endParaRPr kumimoji="0" lang="en-NZ" sz="1800" b="0" i="0" u="none" strike="noStrike" kern="1200" cap="none" spc="0" normalizeH="0" baseline="0" noProof="0" dirty="0">
                        <a:ln>
                          <a:noFill/>
                        </a:ln>
                        <a:solidFill>
                          <a:prstClr val="black"/>
                        </a:solidFill>
                        <a:effectLst/>
                        <a:uLnTx/>
                        <a:uFillTx/>
                        <a:latin typeface="Calibri"/>
                        <a:ea typeface="+mn-ea"/>
                        <a:cs typeface="+mn-cs"/>
                      </a:endParaRPr>
                    </a:p>
                  </a:txBody>
                  <a:tcPr>
                    <a:solidFill>
                      <a:schemeClr val="bg1">
                        <a:lumMod val="95000"/>
                      </a:schemeClr>
                    </a:solidFill>
                  </a:tcPr>
                </a:tc>
                <a:extLst>
                  <a:ext uri="{0D108BD9-81ED-4DB2-BD59-A6C34878D82A}">
                    <a16:rowId xmlns:a16="http://schemas.microsoft.com/office/drawing/2014/main" val="3472275709"/>
                  </a:ext>
                </a:extLst>
              </a:tr>
              <a:tr h="510911">
                <a:tc>
                  <a:txBody>
                    <a:bodyPr/>
                    <a:lstStyle/>
                    <a:p>
                      <a:r>
                        <a:rPr lang="en-NZ" sz="1600" dirty="0" smtClean="0"/>
                        <a:t>Visa-Waiver</a:t>
                      </a:r>
                      <a:endParaRPr lang="en-NZ" sz="1600" dirty="0"/>
                    </a:p>
                  </a:txBody>
                  <a:tcPr>
                    <a:solidFill>
                      <a:schemeClr val="bg1">
                        <a:lumMod val="75000"/>
                      </a:schemeClr>
                    </a:solidFill>
                  </a:tcPr>
                </a:tc>
                <a:tc>
                  <a:txBody>
                    <a:bodyPr/>
                    <a:lstStyle/>
                    <a:p>
                      <a:pPr algn="ctr"/>
                      <a:r>
                        <a:rPr lang="en-NZ" dirty="0" smtClean="0"/>
                        <a:t>NZeTA*</a:t>
                      </a:r>
                      <a:endParaRPr lang="en-NZ" dirty="0"/>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prstClr val="black"/>
                          </a:solidFill>
                          <a:effectLst/>
                          <a:uLnTx/>
                          <a:uFillTx/>
                          <a:latin typeface="Calibri"/>
                          <a:ea typeface="+mn-ea"/>
                          <a:cs typeface="+mn-cs"/>
                        </a:rPr>
                        <a:t>NZeTA*</a:t>
                      </a:r>
                      <a:endParaRPr kumimoji="0" lang="en-NZ" sz="1800" b="0" i="0" u="none" strike="noStrike" kern="1200" cap="none" spc="0" normalizeH="0" baseline="0" noProof="0" dirty="0">
                        <a:ln>
                          <a:noFill/>
                        </a:ln>
                        <a:solidFill>
                          <a:prstClr val="black"/>
                        </a:solidFill>
                        <a:effectLst/>
                        <a:uLnTx/>
                        <a:uFillTx/>
                        <a:latin typeface="Calibri"/>
                        <a:ea typeface="+mn-ea"/>
                        <a:cs typeface="+mn-cs"/>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prstClr val="black"/>
                          </a:solidFill>
                          <a:effectLst/>
                          <a:uLnTx/>
                          <a:uFillTx/>
                          <a:latin typeface="Calibri"/>
                          <a:ea typeface="+mn-ea"/>
                          <a:cs typeface="+mn-cs"/>
                        </a:rPr>
                        <a:t>NZeTA*</a:t>
                      </a:r>
                      <a:endParaRPr kumimoji="0" lang="en-NZ" sz="1800" b="0" i="0" u="none" strike="noStrike" kern="1200" cap="none" spc="0" normalizeH="0" baseline="0" noProof="0" dirty="0">
                        <a:ln>
                          <a:noFill/>
                        </a:ln>
                        <a:solidFill>
                          <a:prstClr val="black"/>
                        </a:solidFill>
                        <a:effectLst/>
                        <a:uLnTx/>
                        <a:uFillTx/>
                        <a:latin typeface="Calibri"/>
                        <a:ea typeface="+mn-ea"/>
                        <a:cs typeface="+mn-cs"/>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smtClean="0">
                          <a:ln>
                            <a:noFill/>
                          </a:ln>
                          <a:solidFill>
                            <a:prstClr val="black"/>
                          </a:solidFill>
                          <a:effectLst/>
                          <a:uLnTx/>
                          <a:uFillTx/>
                          <a:latin typeface="Calibri"/>
                          <a:ea typeface="+mn-ea"/>
                          <a:cs typeface="+mn-cs"/>
                        </a:rPr>
                        <a:t>NZeTA*</a:t>
                      </a:r>
                      <a:endParaRPr kumimoji="0" lang="en-NZ" sz="1800" b="0" i="0" u="none" strike="noStrike" kern="1200" cap="none" spc="0" normalizeH="0" baseline="0" noProof="0" dirty="0">
                        <a:ln>
                          <a:noFill/>
                        </a:ln>
                        <a:solidFill>
                          <a:prstClr val="black"/>
                        </a:solidFill>
                        <a:effectLst/>
                        <a:uLnTx/>
                        <a:uFillTx/>
                        <a:latin typeface="Calibri"/>
                        <a:ea typeface="+mn-ea"/>
                        <a:cs typeface="+mn-cs"/>
                      </a:endParaRPr>
                    </a:p>
                  </a:txBody>
                  <a:tcPr anchor="ctr">
                    <a:solidFill>
                      <a:schemeClr val="accent3"/>
                    </a:solidFill>
                  </a:tcPr>
                </a:tc>
                <a:extLst>
                  <a:ext uri="{0D108BD9-81ED-4DB2-BD59-A6C34878D82A}">
                    <a16:rowId xmlns:a16="http://schemas.microsoft.com/office/drawing/2014/main" val="588230260"/>
                  </a:ext>
                </a:extLst>
              </a:tr>
              <a:tr h="510911">
                <a:tc>
                  <a:txBody>
                    <a:bodyPr/>
                    <a:lstStyle/>
                    <a:p>
                      <a:r>
                        <a:rPr lang="en-NZ" sz="1600" dirty="0" smtClean="0"/>
                        <a:t>Visa-Waiver Transit</a:t>
                      </a:r>
                      <a:endParaRPr lang="en-NZ" sz="1600" dirty="0"/>
                    </a:p>
                  </a:txBody>
                  <a:tcPr>
                    <a:solidFill>
                      <a:schemeClr val="bg1">
                        <a:lumMod val="75000"/>
                      </a:schemeClr>
                    </a:solidFill>
                  </a:tcPr>
                </a:tc>
                <a:tc>
                  <a:txBody>
                    <a:bodyPr/>
                    <a:lstStyle/>
                    <a:p>
                      <a:pPr algn="ctr"/>
                      <a:r>
                        <a:rPr lang="en-NZ" dirty="0" smtClean="0"/>
                        <a:t>N/A</a:t>
                      </a:r>
                      <a:endParaRPr lang="en-NZ"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dirty="0" smtClean="0"/>
                        <a:t>NZeTA*</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dirty="0" smtClean="0"/>
                        <a:t>NZeTA*</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dirty="0" smtClean="0"/>
                        <a:t>NZeTA*</a:t>
                      </a:r>
                    </a:p>
                  </a:txBody>
                  <a:tcPr anchor="ctr">
                    <a:solidFill>
                      <a:schemeClr val="accent3"/>
                    </a:solidFill>
                  </a:tcPr>
                </a:tc>
                <a:extLst>
                  <a:ext uri="{0D108BD9-81ED-4DB2-BD59-A6C34878D82A}">
                    <a16:rowId xmlns:a16="http://schemas.microsoft.com/office/drawing/2014/main" val="1286544507"/>
                  </a:ext>
                </a:extLst>
              </a:tr>
              <a:tr h="510911">
                <a:tc>
                  <a:txBody>
                    <a:bodyPr/>
                    <a:lstStyle/>
                    <a:p>
                      <a:r>
                        <a:rPr lang="en-NZ" sz="1600" dirty="0" smtClean="0"/>
                        <a:t>Visa required</a:t>
                      </a:r>
                      <a:endParaRPr lang="en-NZ" sz="1600" dirty="0"/>
                    </a:p>
                  </a:txBody>
                  <a:tcPr>
                    <a:solidFill>
                      <a:schemeClr val="bg1">
                        <a:lumMod val="75000"/>
                      </a:schemeClr>
                    </a:solidFill>
                  </a:tcPr>
                </a:tc>
                <a:tc>
                  <a:txBody>
                    <a:bodyPr/>
                    <a:lstStyle/>
                    <a:p>
                      <a:pPr algn="ctr"/>
                      <a:r>
                        <a:rPr lang="en-NZ" dirty="0" smtClean="0"/>
                        <a:t>VISA</a:t>
                      </a:r>
                      <a:endParaRPr lang="en-NZ" dirty="0"/>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dirty="0" smtClean="0"/>
                        <a:t>NZeTA*</a:t>
                      </a:r>
                    </a:p>
                  </a:txBody>
                  <a:tcPr anchor="ctr">
                    <a:solidFill>
                      <a:schemeClr val="accent3"/>
                    </a:solidFill>
                  </a:tcPr>
                </a:tc>
                <a:tc>
                  <a:txBody>
                    <a:bodyPr/>
                    <a:lstStyle/>
                    <a:p>
                      <a:pPr algn="ctr"/>
                      <a:r>
                        <a:rPr lang="en-NZ" dirty="0" smtClean="0"/>
                        <a:t>VISA</a:t>
                      </a:r>
                      <a:endParaRPr lang="en-NZ" dirty="0"/>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dirty="0" smtClean="0"/>
                        <a:t>NZeTA**</a:t>
                      </a:r>
                    </a:p>
                  </a:txBody>
                  <a:tcPr anchor="ctr">
                    <a:solidFill>
                      <a:schemeClr val="accent3"/>
                    </a:solidFill>
                  </a:tcPr>
                </a:tc>
                <a:extLst>
                  <a:ext uri="{0D108BD9-81ED-4DB2-BD59-A6C34878D82A}">
                    <a16:rowId xmlns:a16="http://schemas.microsoft.com/office/drawing/2014/main" val="2445559100"/>
                  </a:ext>
                </a:extLst>
              </a:tr>
            </a:tbl>
          </a:graphicData>
        </a:graphic>
      </p:graphicFrame>
      <p:sp>
        <p:nvSpPr>
          <p:cNvPr id="4" name="TextBox 3"/>
          <p:cNvSpPr txBox="1"/>
          <p:nvPr/>
        </p:nvSpPr>
        <p:spPr>
          <a:xfrm>
            <a:off x="291619" y="5516343"/>
            <a:ext cx="8600861" cy="523220"/>
          </a:xfrm>
          <a:prstGeom prst="rect">
            <a:avLst/>
          </a:prstGeom>
          <a:noFill/>
        </p:spPr>
        <p:txBody>
          <a:bodyPr wrap="square" rtlCol="0">
            <a:spAutoFit/>
          </a:bodyPr>
          <a:lstStyle/>
          <a:p>
            <a:r>
              <a:rPr lang="en-NZ" sz="1400" dirty="0" smtClean="0"/>
              <a:t>*If a traveller already holds a NZ Visa with valid travel conditions, they do not require an NZeTA </a:t>
            </a:r>
          </a:p>
          <a:p>
            <a:r>
              <a:rPr lang="en-NZ" sz="1400" dirty="0" smtClean="0"/>
              <a:t>**A Visa required passenger who is flying to NZ to join a cruise MUST apply for a visa in advance of travel</a:t>
            </a:r>
            <a:endParaRPr lang="en-NZ" sz="1400" dirty="0"/>
          </a:p>
        </p:txBody>
      </p:sp>
    </p:spTree>
    <p:extLst>
      <p:ext uri="{BB962C8B-B14F-4D97-AF65-F5344CB8AC3E}">
        <p14:creationId xmlns:p14="http://schemas.microsoft.com/office/powerpoint/2010/main" val="710650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57655"/>
            <a:ext cx="8299130" cy="653106"/>
          </a:xfrm>
        </p:spPr>
        <p:txBody>
          <a:bodyPr>
            <a:noAutofit/>
          </a:bodyPr>
          <a:lstStyle/>
          <a:p>
            <a:pPr algn="l"/>
            <a:r>
              <a:rPr lang="en-NZ" altLang="en-US" sz="2800" b="1" dirty="0" smtClean="0">
                <a:solidFill>
                  <a:srgbClr val="323849"/>
                </a:solidFill>
                <a:latin typeface="Calibri Light" panose="020F0302020204030204" pitchFamily="34" charset="0"/>
              </a:rPr>
              <a:t>List of visa waiver countries and territories (60) </a:t>
            </a:r>
            <a:br>
              <a:rPr lang="en-NZ" altLang="en-US" sz="2800" b="1" dirty="0" smtClean="0">
                <a:solidFill>
                  <a:srgbClr val="323849"/>
                </a:solidFill>
                <a:latin typeface="Calibri Light" panose="020F0302020204030204" pitchFamily="34" charset="0"/>
              </a:rPr>
            </a:br>
            <a:r>
              <a:rPr lang="en-NZ" altLang="en-US" sz="1400" b="1" dirty="0" smtClean="0">
                <a:solidFill>
                  <a:srgbClr val="323849"/>
                </a:solidFill>
                <a:latin typeface="Calibri Light" panose="020F0302020204030204" pitchFamily="34" charset="0"/>
              </a:rPr>
              <a:t>as at 1 October 2019 – for an up to date list please visit www.immigration.govt.nz/nzeta</a:t>
            </a:r>
            <a:endParaRPr lang="en-NZ" altLang="en-US" sz="1400" b="1" dirty="0">
              <a:solidFill>
                <a:srgbClr val="323849"/>
              </a:solidFill>
              <a:latin typeface="Calibri Light" panose="020F0302020204030204" pitchFamily="34" charset="0"/>
            </a:endParaRPr>
          </a:p>
        </p:txBody>
      </p:sp>
      <p:sp>
        <p:nvSpPr>
          <p:cNvPr id="6" name="Rectangle 5"/>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65824620"/>
              </p:ext>
            </p:extLst>
          </p:nvPr>
        </p:nvGraphicFramePr>
        <p:xfrm>
          <a:off x="395536" y="1008856"/>
          <a:ext cx="8424936" cy="4680520"/>
        </p:xfrm>
        <a:graphic>
          <a:graphicData uri="http://schemas.openxmlformats.org/drawingml/2006/table">
            <a:tbl>
              <a:tblPr firstRow="1" band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4680520">
                <a:tc>
                  <a:txBody>
                    <a:bodyPr/>
                    <a:lstStyle/>
                    <a:p>
                      <a:pPr marL="342900" indent="-342900">
                        <a:buFont typeface="+mj-lt"/>
                        <a:buAutoNum type="arabicPeriod"/>
                      </a:pPr>
                      <a:r>
                        <a:rPr lang="en-NZ" sz="1600" b="0" dirty="0" smtClean="0">
                          <a:solidFill>
                            <a:schemeClr val="tx1"/>
                          </a:solidFill>
                          <a:latin typeface="Calibri Light" panose="020F0302020204030204" pitchFamily="34" charset="0"/>
                        </a:rPr>
                        <a:t>Andorra</a:t>
                      </a:r>
                    </a:p>
                    <a:p>
                      <a:pPr marL="342900" indent="-342900">
                        <a:buFont typeface="+mj-lt"/>
                        <a:buAutoNum type="arabicPeriod"/>
                      </a:pPr>
                      <a:r>
                        <a:rPr lang="en-NZ" sz="1600" b="0" dirty="0" smtClean="0">
                          <a:solidFill>
                            <a:schemeClr val="tx1"/>
                          </a:solidFill>
                          <a:latin typeface="Calibri Light" panose="020F0302020204030204" pitchFamily="34" charset="0"/>
                        </a:rPr>
                        <a:t>Argentina</a:t>
                      </a:r>
                    </a:p>
                    <a:p>
                      <a:pPr marL="342900" indent="-342900">
                        <a:buFont typeface="+mj-lt"/>
                        <a:buAutoNum type="arabicPeriod"/>
                      </a:pPr>
                      <a:r>
                        <a:rPr lang="en-NZ" sz="1600" b="0" dirty="0" smtClean="0">
                          <a:solidFill>
                            <a:schemeClr val="tx1"/>
                          </a:solidFill>
                          <a:latin typeface="Calibri Light" panose="020F0302020204030204" pitchFamily="34" charset="0"/>
                        </a:rPr>
                        <a:t>Austria</a:t>
                      </a:r>
                    </a:p>
                    <a:p>
                      <a:pPr marL="342900" indent="-342900">
                        <a:buFont typeface="+mj-lt"/>
                        <a:buAutoNum type="arabicPeriod"/>
                      </a:pPr>
                      <a:r>
                        <a:rPr lang="en-NZ" sz="1600" b="0" dirty="0" smtClean="0">
                          <a:solidFill>
                            <a:schemeClr val="tx1"/>
                          </a:solidFill>
                          <a:latin typeface="Calibri Light" panose="020F0302020204030204" pitchFamily="34" charset="0"/>
                        </a:rPr>
                        <a:t>Bahrain</a:t>
                      </a:r>
                    </a:p>
                    <a:p>
                      <a:pPr marL="342900" indent="-342900">
                        <a:buFont typeface="+mj-lt"/>
                        <a:buAutoNum type="arabicPeriod"/>
                      </a:pPr>
                      <a:r>
                        <a:rPr lang="en-NZ" sz="1600" b="0" dirty="0" smtClean="0">
                          <a:solidFill>
                            <a:schemeClr val="tx1"/>
                          </a:solidFill>
                          <a:latin typeface="Calibri Light" panose="020F0302020204030204" pitchFamily="34" charset="0"/>
                        </a:rPr>
                        <a:t>Belgium</a:t>
                      </a:r>
                    </a:p>
                    <a:p>
                      <a:pPr marL="342900" indent="-342900">
                        <a:buFont typeface="+mj-lt"/>
                        <a:buAutoNum type="arabicPeriod"/>
                      </a:pPr>
                      <a:r>
                        <a:rPr lang="en-NZ" sz="1600" b="0" dirty="0" smtClean="0">
                          <a:solidFill>
                            <a:schemeClr val="tx1"/>
                          </a:solidFill>
                          <a:latin typeface="Calibri Light" panose="020F0302020204030204" pitchFamily="34" charset="0"/>
                        </a:rPr>
                        <a:t>Brazil</a:t>
                      </a:r>
                    </a:p>
                    <a:p>
                      <a:pPr marL="342900" indent="-342900">
                        <a:buFont typeface="+mj-lt"/>
                        <a:buAutoNum type="arabicPeriod"/>
                      </a:pPr>
                      <a:r>
                        <a:rPr lang="en-NZ" sz="1600" b="0" dirty="0" smtClean="0">
                          <a:solidFill>
                            <a:schemeClr val="tx1"/>
                          </a:solidFill>
                          <a:latin typeface="Calibri Light" panose="020F0302020204030204" pitchFamily="34" charset="0"/>
                        </a:rPr>
                        <a:t>Brunei</a:t>
                      </a:r>
                    </a:p>
                    <a:p>
                      <a:pPr marL="342900" indent="-342900">
                        <a:buFont typeface="+mj-lt"/>
                        <a:buAutoNum type="arabicPeriod"/>
                      </a:pPr>
                      <a:r>
                        <a:rPr lang="en-NZ" sz="1600" b="0" dirty="0" smtClean="0">
                          <a:solidFill>
                            <a:schemeClr val="tx1"/>
                          </a:solidFill>
                          <a:latin typeface="Calibri Light" panose="020F0302020204030204" pitchFamily="34" charset="0"/>
                        </a:rPr>
                        <a:t>Bulgaria</a:t>
                      </a:r>
                    </a:p>
                    <a:p>
                      <a:pPr marL="342900" indent="-342900">
                        <a:buFont typeface="+mj-lt"/>
                        <a:buAutoNum type="arabicPeriod"/>
                      </a:pPr>
                      <a:r>
                        <a:rPr lang="en-NZ" sz="1600" b="0" dirty="0" smtClean="0">
                          <a:solidFill>
                            <a:schemeClr val="tx1"/>
                          </a:solidFill>
                          <a:latin typeface="Calibri Light" panose="020F0302020204030204" pitchFamily="34" charset="0"/>
                        </a:rPr>
                        <a:t>Canada</a:t>
                      </a:r>
                    </a:p>
                    <a:p>
                      <a:pPr marL="342900" indent="-342900">
                        <a:buFont typeface="+mj-lt"/>
                        <a:buAutoNum type="arabicPeriod"/>
                      </a:pPr>
                      <a:r>
                        <a:rPr lang="en-NZ" sz="1600" b="0" dirty="0" smtClean="0">
                          <a:solidFill>
                            <a:schemeClr val="tx1"/>
                          </a:solidFill>
                          <a:latin typeface="Calibri Light" panose="020F0302020204030204" pitchFamily="34" charset="0"/>
                        </a:rPr>
                        <a:t>Chile</a:t>
                      </a:r>
                    </a:p>
                    <a:p>
                      <a:pPr marL="342900" indent="-342900">
                        <a:buFont typeface="+mj-lt"/>
                        <a:buAutoNum type="arabicPeriod"/>
                      </a:pPr>
                      <a:r>
                        <a:rPr lang="en-NZ" sz="1600" b="0" dirty="0" smtClean="0">
                          <a:solidFill>
                            <a:schemeClr val="tx1"/>
                          </a:solidFill>
                          <a:latin typeface="Calibri Light" panose="020F0302020204030204" pitchFamily="34" charset="0"/>
                        </a:rPr>
                        <a:t>Croatia</a:t>
                      </a:r>
                    </a:p>
                    <a:p>
                      <a:pPr marL="342900" indent="-342900">
                        <a:buFont typeface="+mj-lt"/>
                        <a:buAutoNum type="arabicPeriod"/>
                      </a:pPr>
                      <a:r>
                        <a:rPr lang="en-NZ" sz="1600" b="0" dirty="0" smtClean="0">
                          <a:solidFill>
                            <a:schemeClr val="tx1"/>
                          </a:solidFill>
                          <a:latin typeface="Calibri Light" panose="020F0302020204030204" pitchFamily="34" charset="0"/>
                        </a:rPr>
                        <a:t>Cyprus</a:t>
                      </a:r>
                    </a:p>
                    <a:p>
                      <a:pPr marL="342900" indent="-342900">
                        <a:buFont typeface="+mj-lt"/>
                        <a:buAutoNum type="arabicPeriod"/>
                      </a:pPr>
                      <a:r>
                        <a:rPr lang="en-NZ" sz="1600" b="0" dirty="0" smtClean="0">
                          <a:solidFill>
                            <a:schemeClr val="tx1"/>
                          </a:solidFill>
                          <a:latin typeface="Calibri Light" panose="020F0302020204030204" pitchFamily="34" charset="0"/>
                        </a:rPr>
                        <a:t>Czech Republic</a:t>
                      </a:r>
                    </a:p>
                    <a:p>
                      <a:pPr marL="342900" indent="-342900">
                        <a:buFont typeface="+mj-lt"/>
                        <a:buAutoNum type="arabicPeriod"/>
                      </a:pPr>
                      <a:r>
                        <a:rPr lang="en-NZ" sz="1600" b="0" dirty="0" smtClean="0">
                          <a:solidFill>
                            <a:schemeClr val="tx1"/>
                          </a:solidFill>
                          <a:latin typeface="Calibri Light" panose="020F0302020204030204" pitchFamily="34" charset="0"/>
                        </a:rPr>
                        <a:t>Denmark</a:t>
                      </a:r>
                    </a:p>
                    <a:p>
                      <a:pPr marL="342900" indent="-342900">
                        <a:buFont typeface="+mj-lt"/>
                        <a:buAutoNum type="arabicPeriod"/>
                      </a:pPr>
                      <a:r>
                        <a:rPr lang="en-NZ" sz="1600" b="0" dirty="0" smtClean="0">
                          <a:solidFill>
                            <a:schemeClr val="tx1"/>
                          </a:solidFill>
                          <a:latin typeface="Calibri Light" panose="020F0302020204030204" pitchFamily="34" charset="0"/>
                        </a:rPr>
                        <a:t>Estonia </a:t>
                      </a:r>
                      <a:r>
                        <a:rPr lang="en-NZ" sz="1200" b="0" dirty="0" smtClean="0">
                          <a:solidFill>
                            <a:schemeClr val="tx1"/>
                          </a:solidFill>
                          <a:latin typeface="Calibri Light" panose="020F0302020204030204" pitchFamily="34" charset="0"/>
                        </a:rPr>
                        <a:t>(citizens only)</a:t>
                      </a:r>
                    </a:p>
                    <a:p>
                      <a:pPr marL="342900" indent="-342900">
                        <a:buFont typeface="+mj-lt"/>
                        <a:buAutoNum type="arabicPeriod"/>
                      </a:pPr>
                      <a:r>
                        <a:rPr lang="en-NZ" sz="1600" b="0" dirty="0" smtClean="0">
                          <a:solidFill>
                            <a:schemeClr val="tx1"/>
                          </a:solidFill>
                          <a:latin typeface="Calibri Light" panose="020F0302020204030204" pitchFamily="34" charset="0"/>
                        </a:rPr>
                        <a:t>Finland</a:t>
                      </a:r>
                    </a:p>
                    <a:p>
                      <a:pPr marL="342900" indent="-342900">
                        <a:buFont typeface="+mj-lt"/>
                        <a:buAutoNum type="arabicPeriod"/>
                      </a:pPr>
                      <a:r>
                        <a:rPr lang="en-NZ" sz="1600" b="0" dirty="0" smtClean="0">
                          <a:solidFill>
                            <a:schemeClr val="tx1"/>
                          </a:solidFill>
                          <a:latin typeface="Calibri Light" panose="020F0302020204030204" pitchFamily="34" charset="0"/>
                        </a:rPr>
                        <a:t>France </a:t>
                      </a:r>
                    </a:p>
                    <a:p>
                      <a:pPr marL="342900" indent="-342900">
                        <a:buFont typeface="+mj-lt"/>
                        <a:buAutoNum type="arabicPeriod"/>
                      </a:pPr>
                      <a:r>
                        <a:rPr lang="en-NZ" sz="1600" b="0" dirty="0" smtClean="0">
                          <a:solidFill>
                            <a:schemeClr val="tx1"/>
                          </a:solidFill>
                          <a:latin typeface="Calibri Light" panose="020F0302020204030204" pitchFamily="34" charset="0"/>
                        </a:rPr>
                        <a:t>Germany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006" rtl="0" eaLnBrk="1" fontAlgn="auto" latinLnBrk="0" hangingPunct="1">
                        <a:lnSpc>
                          <a:spcPct val="100000"/>
                        </a:lnSpc>
                        <a:spcBef>
                          <a:spcPts val="0"/>
                        </a:spcBef>
                        <a:spcAft>
                          <a:spcPts val="0"/>
                        </a:spcAft>
                        <a:buClrTx/>
                        <a:buSzTx/>
                        <a:buFont typeface="+mj-lt"/>
                        <a:buNone/>
                        <a:tabLst/>
                        <a:defRPr/>
                      </a:pPr>
                      <a:r>
                        <a:rPr lang="en-NZ" sz="1600" b="0" dirty="0" smtClean="0">
                          <a:solidFill>
                            <a:schemeClr val="tx1"/>
                          </a:solidFill>
                          <a:latin typeface="Calibri Light" panose="020F0302020204030204" pitchFamily="34" charset="0"/>
                        </a:rPr>
                        <a:t>19. Greece</a:t>
                      </a:r>
                    </a:p>
                    <a:p>
                      <a:pPr marL="0" marR="0" indent="0" algn="l" defTabSz="914006" rtl="0" eaLnBrk="1" fontAlgn="auto" latinLnBrk="0" hangingPunct="1">
                        <a:lnSpc>
                          <a:spcPct val="100000"/>
                        </a:lnSpc>
                        <a:spcBef>
                          <a:spcPts val="0"/>
                        </a:spcBef>
                        <a:spcAft>
                          <a:spcPts val="0"/>
                        </a:spcAft>
                        <a:buClrTx/>
                        <a:buSzTx/>
                        <a:buFont typeface="+mj-lt"/>
                        <a:buNone/>
                        <a:tabLst/>
                        <a:defRPr/>
                      </a:pPr>
                      <a:r>
                        <a:rPr lang="en-NZ" sz="1600" b="0" dirty="0" smtClean="0">
                          <a:solidFill>
                            <a:schemeClr val="tx1"/>
                          </a:solidFill>
                          <a:latin typeface="Calibri Light" panose="020F0302020204030204" pitchFamily="34" charset="0"/>
                        </a:rPr>
                        <a:t>20. Hong Kong </a:t>
                      </a:r>
                      <a:r>
                        <a:rPr lang="en-NZ" sz="1200" b="0" dirty="0" smtClean="0">
                          <a:solidFill>
                            <a:schemeClr val="tx1"/>
                          </a:solidFill>
                          <a:latin typeface="Calibri Light" panose="020F0302020204030204" pitchFamily="34" charset="0"/>
                        </a:rPr>
                        <a:t>(residents with HKSAR or British National (Overseas) passports only)</a:t>
                      </a:r>
                    </a:p>
                    <a:p>
                      <a:pPr marL="0" indent="0">
                        <a:buFont typeface="+mj-lt"/>
                        <a:buNone/>
                      </a:pPr>
                      <a:r>
                        <a:rPr lang="en-NZ" sz="1600" b="0" dirty="0" smtClean="0">
                          <a:solidFill>
                            <a:schemeClr val="tx1"/>
                          </a:solidFill>
                          <a:latin typeface="Calibri Light" panose="020F0302020204030204" pitchFamily="34" charset="0"/>
                        </a:rPr>
                        <a:t>21. Hungary</a:t>
                      </a:r>
                    </a:p>
                    <a:p>
                      <a:pPr marL="0" indent="0">
                        <a:buFont typeface="+mj-lt"/>
                        <a:buNone/>
                      </a:pPr>
                      <a:r>
                        <a:rPr lang="en-NZ" sz="1600" b="0" dirty="0" smtClean="0">
                          <a:solidFill>
                            <a:schemeClr val="tx1"/>
                          </a:solidFill>
                          <a:latin typeface="Calibri Light" panose="020F0302020204030204" pitchFamily="34" charset="0"/>
                        </a:rPr>
                        <a:t>22.</a:t>
                      </a:r>
                      <a:r>
                        <a:rPr lang="en-NZ" sz="1600" b="0" baseline="0" dirty="0" smtClean="0">
                          <a:solidFill>
                            <a:schemeClr val="tx1"/>
                          </a:solidFill>
                          <a:latin typeface="Calibri Light" panose="020F0302020204030204" pitchFamily="34" charset="0"/>
                        </a:rPr>
                        <a:t> </a:t>
                      </a:r>
                      <a:r>
                        <a:rPr lang="en-NZ" sz="1600" b="0" dirty="0" smtClean="0">
                          <a:solidFill>
                            <a:schemeClr val="tx1"/>
                          </a:solidFill>
                          <a:latin typeface="Calibri Light" panose="020F0302020204030204" pitchFamily="34" charset="0"/>
                        </a:rPr>
                        <a:t>Iceland</a:t>
                      </a:r>
                    </a:p>
                    <a:p>
                      <a:pPr marL="0" indent="0">
                        <a:buFont typeface="+mj-lt"/>
                        <a:buNone/>
                      </a:pPr>
                      <a:r>
                        <a:rPr lang="en-NZ" sz="1600" b="0" dirty="0" smtClean="0">
                          <a:solidFill>
                            <a:schemeClr val="tx1"/>
                          </a:solidFill>
                          <a:latin typeface="Calibri Light" panose="020F0302020204030204" pitchFamily="34" charset="0"/>
                        </a:rPr>
                        <a:t>23. Ireland</a:t>
                      </a:r>
                    </a:p>
                    <a:p>
                      <a:pPr marL="0" indent="0">
                        <a:buFont typeface="+mj-lt"/>
                        <a:buNone/>
                      </a:pPr>
                      <a:r>
                        <a:rPr lang="en-NZ" sz="1600" b="0" dirty="0" smtClean="0">
                          <a:solidFill>
                            <a:schemeClr val="tx1"/>
                          </a:solidFill>
                          <a:latin typeface="Calibri Light" panose="020F0302020204030204" pitchFamily="34" charset="0"/>
                        </a:rPr>
                        <a:t>24.</a:t>
                      </a:r>
                      <a:r>
                        <a:rPr lang="en-NZ" sz="1600" b="0" baseline="0" dirty="0" smtClean="0">
                          <a:solidFill>
                            <a:schemeClr val="tx1"/>
                          </a:solidFill>
                          <a:latin typeface="Calibri Light" panose="020F0302020204030204" pitchFamily="34" charset="0"/>
                        </a:rPr>
                        <a:t> </a:t>
                      </a:r>
                      <a:r>
                        <a:rPr lang="en-NZ" sz="1600" b="0" dirty="0" smtClean="0">
                          <a:solidFill>
                            <a:schemeClr val="tx1"/>
                          </a:solidFill>
                          <a:latin typeface="Calibri Light" panose="020F0302020204030204" pitchFamily="34" charset="0"/>
                        </a:rPr>
                        <a:t>Israel</a:t>
                      </a:r>
                    </a:p>
                    <a:p>
                      <a:pPr marL="0" indent="0">
                        <a:buFont typeface="+mj-lt"/>
                        <a:buNone/>
                      </a:pPr>
                      <a:r>
                        <a:rPr lang="en-NZ" sz="1600" b="0" dirty="0" smtClean="0">
                          <a:solidFill>
                            <a:schemeClr val="tx1"/>
                          </a:solidFill>
                          <a:latin typeface="Calibri Light" panose="020F0302020204030204" pitchFamily="34" charset="0"/>
                        </a:rPr>
                        <a:t>25. Italy</a:t>
                      </a:r>
                    </a:p>
                    <a:p>
                      <a:pPr marL="0" indent="0">
                        <a:buFont typeface="+mj-lt"/>
                        <a:buNone/>
                      </a:pPr>
                      <a:r>
                        <a:rPr lang="en-NZ" sz="1600" b="0" dirty="0" smtClean="0">
                          <a:solidFill>
                            <a:schemeClr val="tx1"/>
                          </a:solidFill>
                          <a:latin typeface="Calibri Light" panose="020F0302020204030204" pitchFamily="34" charset="0"/>
                        </a:rPr>
                        <a:t>26. Japan </a:t>
                      </a:r>
                    </a:p>
                    <a:p>
                      <a:pPr marL="0" indent="0">
                        <a:buFont typeface="+mj-lt"/>
                        <a:buNone/>
                      </a:pPr>
                      <a:r>
                        <a:rPr lang="en-NZ" sz="1600" b="0" dirty="0" smtClean="0">
                          <a:solidFill>
                            <a:schemeClr val="tx1"/>
                          </a:solidFill>
                          <a:latin typeface="Calibri Light" panose="020F0302020204030204" pitchFamily="34" charset="0"/>
                        </a:rPr>
                        <a:t>27. Korea </a:t>
                      </a:r>
                      <a:r>
                        <a:rPr lang="en-NZ" sz="1200" b="0" dirty="0" smtClean="0">
                          <a:solidFill>
                            <a:schemeClr val="tx1"/>
                          </a:solidFill>
                          <a:latin typeface="Calibri Light" panose="020F0302020204030204" pitchFamily="34" charset="0"/>
                        </a:rPr>
                        <a:t>(South)</a:t>
                      </a:r>
                    </a:p>
                    <a:p>
                      <a:pPr marL="0" indent="0">
                        <a:buFont typeface="+mj-lt"/>
                        <a:buNone/>
                      </a:pPr>
                      <a:r>
                        <a:rPr lang="en-NZ" sz="1600" b="0" dirty="0" smtClean="0">
                          <a:solidFill>
                            <a:schemeClr val="tx1"/>
                          </a:solidFill>
                          <a:latin typeface="Calibri Light" panose="020F0302020204030204" pitchFamily="34" charset="0"/>
                        </a:rPr>
                        <a:t>28. Kuwait</a:t>
                      </a:r>
                    </a:p>
                    <a:p>
                      <a:pPr marL="0" indent="0">
                        <a:buFont typeface="+mj-lt"/>
                        <a:buNone/>
                      </a:pPr>
                      <a:r>
                        <a:rPr lang="en-NZ" sz="1600" b="0" dirty="0" smtClean="0">
                          <a:solidFill>
                            <a:schemeClr val="tx1"/>
                          </a:solidFill>
                          <a:latin typeface="Calibri Light" panose="020F0302020204030204" pitchFamily="34" charset="0"/>
                        </a:rPr>
                        <a:t>29. Latvia </a:t>
                      </a:r>
                      <a:r>
                        <a:rPr lang="en-NZ" sz="1200" b="0" dirty="0" smtClean="0">
                          <a:solidFill>
                            <a:schemeClr val="tx1"/>
                          </a:solidFill>
                          <a:latin typeface="Calibri Light" panose="020F0302020204030204" pitchFamily="34" charset="0"/>
                        </a:rPr>
                        <a:t>(citizens only)</a:t>
                      </a:r>
                    </a:p>
                    <a:p>
                      <a:pPr marL="0" indent="0">
                        <a:buFont typeface="+mj-lt"/>
                        <a:buNone/>
                      </a:pPr>
                      <a:r>
                        <a:rPr lang="en-NZ" sz="1600" b="0" dirty="0" smtClean="0">
                          <a:solidFill>
                            <a:schemeClr val="tx1"/>
                          </a:solidFill>
                          <a:latin typeface="Calibri Light" panose="020F0302020204030204" pitchFamily="34" charset="0"/>
                        </a:rPr>
                        <a:t>30. Liechtenstein</a:t>
                      </a:r>
                    </a:p>
                    <a:p>
                      <a:pPr marL="0" indent="0">
                        <a:buFont typeface="+mj-lt"/>
                        <a:buNone/>
                      </a:pPr>
                      <a:r>
                        <a:rPr lang="en-NZ" sz="1600" b="0" dirty="0" smtClean="0">
                          <a:solidFill>
                            <a:schemeClr val="tx1"/>
                          </a:solidFill>
                          <a:latin typeface="Calibri Light" panose="020F0302020204030204" pitchFamily="34" charset="0"/>
                        </a:rPr>
                        <a:t>31. Lithuania                 </a:t>
                      </a:r>
                      <a:r>
                        <a:rPr lang="en-NZ" sz="1200" b="0" dirty="0" smtClean="0">
                          <a:solidFill>
                            <a:schemeClr val="tx1"/>
                          </a:solidFill>
                          <a:latin typeface="Calibri Light" panose="020F0302020204030204" pitchFamily="34" charset="0"/>
                        </a:rPr>
                        <a:t>(citizens only)</a:t>
                      </a:r>
                    </a:p>
                    <a:p>
                      <a:pPr marL="0" indent="0">
                        <a:buFont typeface="+mj-lt"/>
                        <a:buNone/>
                      </a:pPr>
                      <a:r>
                        <a:rPr lang="en-NZ" sz="1600" b="0" dirty="0" smtClean="0">
                          <a:solidFill>
                            <a:schemeClr val="tx1"/>
                          </a:solidFill>
                          <a:latin typeface="Calibri Light" panose="020F0302020204030204" pitchFamily="34" charset="0"/>
                        </a:rPr>
                        <a:t>32. Luxembourg</a:t>
                      </a:r>
                    </a:p>
                    <a:p>
                      <a:pPr marL="0" marR="0" indent="0" algn="l" defTabSz="914006" rtl="0" eaLnBrk="1" fontAlgn="auto" latinLnBrk="0" hangingPunct="1">
                        <a:lnSpc>
                          <a:spcPct val="100000"/>
                        </a:lnSpc>
                        <a:spcBef>
                          <a:spcPts val="0"/>
                        </a:spcBef>
                        <a:spcAft>
                          <a:spcPts val="0"/>
                        </a:spcAft>
                        <a:buClrTx/>
                        <a:buSzTx/>
                        <a:buFont typeface="+mj-lt"/>
                        <a:buNone/>
                        <a:tabLst/>
                        <a:defRPr/>
                      </a:pPr>
                      <a:r>
                        <a:rPr lang="en-NZ" sz="1600" b="0" dirty="0" smtClean="0">
                          <a:solidFill>
                            <a:schemeClr val="tx1"/>
                          </a:solidFill>
                          <a:latin typeface="Calibri Light" panose="020F0302020204030204" pitchFamily="34" charset="0"/>
                        </a:rPr>
                        <a:t>33. Malaysia</a:t>
                      </a:r>
                    </a:p>
                    <a:p>
                      <a:pPr marL="342900" indent="-342900">
                        <a:buFont typeface="+mj-lt"/>
                        <a:buAutoNum type="arabicPeriod"/>
                      </a:pPr>
                      <a:endParaRPr lang="en-NZ" sz="1600" b="0" dirty="0" smtClean="0">
                        <a:solidFill>
                          <a:schemeClr val="tx1"/>
                        </a:solidFill>
                        <a:latin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mj-lt"/>
                        <a:buNone/>
                      </a:pPr>
                      <a:r>
                        <a:rPr lang="en-NZ" sz="1600" b="0" dirty="0" smtClean="0">
                          <a:solidFill>
                            <a:schemeClr val="tx1"/>
                          </a:solidFill>
                          <a:latin typeface="Calibri Light" panose="020F0302020204030204" pitchFamily="34" charset="0"/>
                        </a:rPr>
                        <a:t>34. Macau                                  </a:t>
                      </a:r>
                      <a:r>
                        <a:rPr lang="en-NZ" sz="1200" b="0" dirty="0" smtClean="0">
                          <a:solidFill>
                            <a:schemeClr val="tx1"/>
                          </a:solidFill>
                          <a:latin typeface="Calibri Light" panose="020F0302020204030204" pitchFamily="34" charset="0"/>
                        </a:rPr>
                        <a:t>(Macau Special Administrative Region passports only)</a:t>
                      </a:r>
                    </a:p>
                    <a:p>
                      <a:pPr marL="0" indent="0">
                        <a:buFont typeface="+mj-lt"/>
                        <a:buNone/>
                      </a:pPr>
                      <a:r>
                        <a:rPr lang="en-NZ" sz="1600" b="0" dirty="0" smtClean="0">
                          <a:solidFill>
                            <a:schemeClr val="tx1"/>
                          </a:solidFill>
                          <a:latin typeface="Calibri Light" panose="020F0302020204030204" pitchFamily="34" charset="0"/>
                        </a:rPr>
                        <a:t>35. Malta</a:t>
                      </a:r>
                    </a:p>
                    <a:p>
                      <a:pPr marL="0" indent="0">
                        <a:buFont typeface="+mj-lt"/>
                        <a:buNone/>
                      </a:pPr>
                      <a:r>
                        <a:rPr lang="en-NZ" sz="1600" b="0" dirty="0" smtClean="0">
                          <a:solidFill>
                            <a:schemeClr val="tx1"/>
                          </a:solidFill>
                          <a:latin typeface="Calibri Light" panose="020F0302020204030204" pitchFamily="34" charset="0"/>
                        </a:rPr>
                        <a:t>36. Mauritius</a:t>
                      </a:r>
                    </a:p>
                    <a:p>
                      <a:pPr marL="0" indent="0">
                        <a:buFont typeface="+mj-lt"/>
                        <a:buNone/>
                      </a:pPr>
                      <a:r>
                        <a:rPr lang="en-NZ" sz="1600" b="0" dirty="0" smtClean="0">
                          <a:solidFill>
                            <a:schemeClr val="tx1"/>
                          </a:solidFill>
                          <a:latin typeface="Calibri Light" panose="020F0302020204030204" pitchFamily="34" charset="0"/>
                        </a:rPr>
                        <a:t>37. Mexico</a:t>
                      </a:r>
                    </a:p>
                    <a:p>
                      <a:pPr marL="0" indent="0">
                        <a:buFont typeface="+mj-lt"/>
                        <a:buNone/>
                      </a:pPr>
                      <a:r>
                        <a:rPr lang="en-NZ" sz="1600" b="0" dirty="0" smtClean="0">
                          <a:solidFill>
                            <a:schemeClr val="tx1"/>
                          </a:solidFill>
                          <a:latin typeface="Calibri Light" panose="020F0302020204030204" pitchFamily="34" charset="0"/>
                        </a:rPr>
                        <a:t>38. Monaco</a:t>
                      </a:r>
                    </a:p>
                    <a:p>
                      <a:pPr marL="0" indent="0">
                        <a:buFont typeface="+mj-lt"/>
                        <a:buNone/>
                      </a:pPr>
                      <a:r>
                        <a:rPr lang="en-NZ" sz="1600" b="0" dirty="0" smtClean="0">
                          <a:solidFill>
                            <a:schemeClr val="tx1"/>
                          </a:solidFill>
                          <a:latin typeface="Calibri Light" panose="020F0302020204030204" pitchFamily="34" charset="0"/>
                        </a:rPr>
                        <a:t>39. Netherlands</a:t>
                      </a:r>
                    </a:p>
                    <a:p>
                      <a:pPr marL="0" indent="0">
                        <a:buFont typeface="+mj-lt"/>
                        <a:buNone/>
                      </a:pPr>
                      <a:r>
                        <a:rPr lang="en-NZ" sz="1600" b="0" dirty="0" smtClean="0">
                          <a:solidFill>
                            <a:schemeClr val="tx1"/>
                          </a:solidFill>
                          <a:latin typeface="Calibri Light" panose="020F0302020204030204" pitchFamily="34" charset="0"/>
                        </a:rPr>
                        <a:t>40. Norway</a:t>
                      </a:r>
                    </a:p>
                    <a:p>
                      <a:pPr marL="0" indent="0">
                        <a:buFont typeface="+mj-lt"/>
                        <a:buNone/>
                      </a:pPr>
                      <a:r>
                        <a:rPr lang="en-NZ" sz="1600" b="0" dirty="0" smtClean="0">
                          <a:solidFill>
                            <a:schemeClr val="tx1"/>
                          </a:solidFill>
                          <a:latin typeface="Calibri Light" panose="020F0302020204030204" pitchFamily="34" charset="0"/>
                        </a:rPr>
                        <a:t>41. Oman</a:t>
                      </a:r>
                    </a:p>
                    <a:p>
                      <a:pPr marL="0" indent="0">
                        <a:buFont typeface="+mj-lt"/>
                        <a:buNone/>
                      </a:pPr>
                      <a:r>
                        <a:rPr lang="en-NZ" sz="1600" b="0" dirty="0" smtClean="0">
                          <a:solidFill>
                            <a:schemeClr val="tx1"/>
                          </a:solidFill>
                          <a:latin typeface="Calibri Light" panose="020F0302020204030204" pitchFamily="34" charset="0"/>
                        </a:rPr>
                        <a:t>42. Poland</a:t>
                      </a:r>
                    </a:p>
                    <a:p>
                      <a:pPr marL="0" indent="0">
                        <a:buFont typeface="+mj-lt"/>
                        <a:buNone/>
                      </a:pPr>
                      <a:r>
                        <a:rPr lang="en-NZ" sz="1600" b="0" dirty="0" smtClean="0">
                          <a:solidFill>
                            <a:schemeClr val="tx1"/>
                          </a:solidFill>
                          <a:effectLst/>
                          <a:latin typeface="Calibri Light" panose="020F0302020204030204" pitchFamily="34" charset="0"/>
                        </a:rPr>
                        <a:t>43. Portugal                                     </a:t>
                      </a:r>
                      <a:r>
                        <a:rPr lang="en-NZ" sz="1200" b="0" dirty="0" smtClean="0">
                          <a:solidFill>
                            <a:schemeClr val="tx1"/>
                          </a:solidFill>
                          <a:effectLst/>
                          <a:latin typeface="Calibri Light" panose="020F0302020204030204" pitchFamily="34" charset="0"/>
                        </a:rPr>
                        <a:t>(with the right to live permanently in Portugal)</a:t>
                      </a:r>
                      <a:br>
                        <a:rPr lang="en-NZ" sz="1200" b="0" dirty="0" smtClean="0">
                          <a:solidFill>
                            <a:schemeClr val="tx1"/>
                          </a:solidFill>
                          <a:effectLst/>
                          <a:latin typeface="Calibri Light" panose="020F0302020204030204" pitchFamily="34" charset="0"/>
                        </a:rPr>
                      </a:br>
                      <a:r>
                        <a:rPr lang="en-NZ" sz="1200" b="0" dirty="0" smtClean="0">
                          <a:solidFill>
                            <a:schemeClr val="tx1"/>
                          </a:solidFill>
                          <a:effectLst/>
                          <a:latin typeface="Calibri Light" panose="020F0302020204030204" pitchFamily="34" charset="0"/>
                        </a:rPr>
                        <a:t>44. </a:t>
                      </a:r>
                      <a:r>
                        <a:rPr lang="en-NZ" sz="1600" b="0" dirty="0" smtClean="0">
                          <a:solidFill>
                            <a:schemeClr val="tx1"/>
                          </a:solidFill>
                          <a:effectLst/>
                          <a:latin typeface="Calibri Light" panose="020F0302020204030204" pitchFamily="34" charset="0"/>
                        </a:rPr>
                        <a:t>Qatar</a:t>
                      </a:r>
                      <a:br>
                        <a:rPr lang="en-NZ" sz="1600" b="0" dirty="0" smtClean="0">
                          <a:solidFill>
                            <a:schemeClr val="tx1"/>
                          </a:solidFill>
                          <a:effectLst/>
                          <a:latin typeface="Calibri Light" panose="020F0302020204030204" pitchFamily="34" charset="0"/>
                        </a:rPr>
                      </a:br>
                      <a:r>
                        <a:rPr lang="en-NZ" sz="1600" b="0" dirty="0" smtClean="0">
                          <a:solidFill>
                            <a:schemeClr val="tx1"/>
                          </a:solidFill>
                          <a:effectLst/>
                          <a:latin typeface="Calibri Light" panose="020F0302020204030204" pitchFamily="34" charset="0"/>
                        </a:rPr>
                        <a:t>45. Romania</a:t>
                      </a:r>
                      <a:br>
                        <a:rPr lang="en-NZ" sz="1600" b="0" dirty="0" smtClean="0">
                          <a:solidFill>
                            <a:schemeClr val="tx1"/>
                          </a:solidFill>
                          <a:effectLst/>
                          <a:latin typeface="Calibri Light" panose="020F0302020204030204" pitchFamily="34" charset="0"/>
                        </a:rPr>
                      </a:br>
                      <a:r>
                        <a:rPr lang="en-NZ" sz="1600" b="0" dirty="0" smtClean="0">
                          <a:solidFill>
                            <a:schemeClr val="tx1"/>
                          </a:solidFill>
                          <a:effectLst/>
                          <a:latin typeface="Calibri Light" panose="020F0302020204030204" pitchFamily="34" charset="0"/>
                        </a:rPr>
                        <a:t>46. San Marino</a:t>
                      </a:r>
                      <a:br>
                        <a:rPr lang="en-NZ" sz="1600" b="0" dirty="0" smtClean="0">
                          <a:solidFill>
                            <a:schemeClr val="tx1"/>
                          </a:solidFill>
                          <a:effectLst/>
                          <a:latin typeface="Calibri Light" panose="020F0302020204030204" pitchFamily="34" charset="0"/>
                        </a:rPr>
                      </a:br>
                      <a:r>
                        <a:rPr lang="en-NZ" sz="1600" b="0" dirty="0" smtClean="0">
                          <a:solidFill>
                            <a:schemeClr val="tx1"/>
                          </a:solidFill>
                          <a:effectLst/>
                          <a:latin typeface="Calibri Light" panose="020F0302020204030204" pitchFamily="34" charset="0"/>
                        </a:rPr>
                        <a:t>47. Saudi Arabia</a:t>
                      </a:r>
                      <a:br>
                        <a:rPr lang="en-NZ" sz="1600" b="0" dirty="0" smtClean="0">
                          <a:solidFill>
                            <a:schemeClr val="tx1"/>
                          </a:solidFill>
                          <a:effectLst/>
                          <a:latin typeface="Calibri Light" panose="020F0302020204030204" pitchFamily="34" charset="0"/>
                        </a:rPr>
                      </a:br>
                      <a:r>
                        <a:rPr lang="en-NZ" sz="1600" b="0" dirty="0" smtClean="0">
                          <a:solidFill>
                            <a:schemeClr val="tx1"/>
                          </a:solidFill>
                          <a:effectLst/>
                          <a:latin typeface="Calibri Light" panose="020F0302020204030204" pitchFamily="34" charset="0"/>
                        </a:rPr>
                        <a:t>48. Seychelles</a:t>
                      </a:r>
                      <a:endParaRPr lang="en-NZ" sz="1600" b="0" dirty="0" smtClean="0">
                        <a:solidFill>
                          <a:schemeClr val="tx1"/>
                        </a:solidFill>
                        <a:latin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006" rtl="0" eaLnBrk="1" fontAlgn="auto" latinLnBrk="0" hangingPunct="1">
                        <a:lnSpc>
                          <a:spcPct val="100000"/>
                        </a:lnSpc>
                        <a:spcBef>
                          <a:spcPts val="0"/>
                        </a:spcBef>
                        <a:spcAft>
                          <a:spcPts val="0"/>
                        </a:spcAft>
                        <a:buClrTx/>
                        <a:buSzTx/>
                        <a:buFont typeface="+mj-lt"/>
                        <a:buNone/>
                        <a:tabLst/>
                        <a:defRPr/>
                      </a:pPr>
                      <a:r>
                        <a:rPr lang="en-NZ" sz="1600" b="0" dirty="0" smtClean="0">
                          <a:solidFill>
                            <a:schemeClr val="tx1"/>
                          </a:solidFill>
                          <a:effectLst/>
                          <a:latin typeface="Calibri Light" panose="020F0302020204030204" pitchFamily="34" charset="0"/>
                        </a:rPr>
                        <a:t>49. Singapore</a:t>
                      </a:r>
                      <a:br>
                        <a:rPr lang="en-NZ" sz="1600" b="0" dirty="0" smtClean="0">
                          <a:solidFill>
                            <a:schemeClr val="tx1"/>
                          </a:solidFill>
                          <a:effectLst/>
                          <a:latin typeface="Calibri Light" panose="020F0302020204030204" pitchFamily="34" charset="0"/>
                        </a:rPr>
                      </a:br>
                      <a:r>
                        <a:rPr lang="en-NZ" sz="1600" b="0" dirty="0" smtClean="0">
                          <a:solidFill>
                            <a:schemeClr val="tx1"/>
                          </a:solidFill>
                          <a:effectLst/>
                          <a:latin typeface="Calibri Light" panose="020F0302020204030204" pitchFamily="34" charset="0"/>
                        </a:rPr>
                        <a:t>50. Slovak Republic</a:t>
                      </a:r>
                    </a:p>
                    <a:p>
                      <a:pPr marL="0" marR="0" indent="0" algn="l" defTabSz="914006" rtl="0" eaLnBrk="1" fontAlgn="auto" latinLnBrk="0" hangingPunct="1">
                        <a:lnSpc>
                          <a:spcPct val="100000"/>
                        </a:lnSpc>
                        <a:spcBef>
                          <a:spcPts val="0"/>
                        </a:spcBef>
                        <a:spcAft>
                          <a:spcPts val="0"/>
                        </a:spcAft>
                        <a:buClrTx/>
                        <a:buSzTx/>
                        <a:buFont typeface="+mj-lt"/>
                        <a:buNone/>
                        <a:tabLst/>
                        <a:defRPr/>
                      </a:pPr>
                      <a:r>
                        <a:rPr lang="en-NZ" sz="1600" b="0" dirty="0" smtClean="0">
                          <a:solidFill>
                            <a:schemeClr val="tx1"/>
                          </a:solidFill>
                          <a:effectLst/>
                          <a:latin typeface="Calibri Light" panose="020F0302020204030204" pitchFamily="34" charset="0"/>
                        </a:rPr>
                        <a:t>51. Slovenia</a:t>
                      </a:r>
                      <a:br>
                        <a:rPr lang="en-NZ" sz="1600" b="0" dirty="0" smtClean="0">
                          <a:solidFill>
                            <a:schemeClr val="tx1"/>
                          </a:solidFill>
                          <a:effectLst/>
                          <a:latin typeface="Calibri Light" panose="020F0302020204030204" pitchFamily="34" charset="0"/>
                        </a:rPr>
                      </a:br>
                      <a:r>
                        <a:rPr lang="en-NZ" sz="1600" b="0" dirty="0" smtClean="0">
                          <a:solidFill>
                            <a:schemeClr val="tx1"/>
                          </a:solidFill>
                          <a:effectLst/>
                          <a:latin typeface="Calibri Light" panose="020F0302020204030204" pitchFamily="34" charset="0"/>
                        </a:rPr>
                        <a:t>52. Spain</a:t>
                      </a:r>
                      <a:br>
                        <a:rPr lang="en-NZ" sz="1600" b="0" dirty="0" smtClean="0">
                          <a:solidFill>
                            <a:schemeClr val="tx1"/>
                          </a:solidFill>
                          <a:effectLst/>
                          <a:latin typeface="Calibri Light" panose="020F0302020204030204" pitchFamily="34" charset="0"/>
                        </a:rPr>
                      </a:br>
                      <a:r>
                        <a:rPr lang="en-NZ" sz="1600" b="0" dirty="0" smtClean="0">
                          <a:solidFill>
                            <a:schemeClr val="tx1"/>
                          </a:solidFill>
                          <a:effectLst/>
                          <a:latin typeface="Calibri Light" panose="020F0302020204030204" pitchFamily="34" charset="0"/>
                        </a:rPr>
                        <a:t>53. Sweden</a:t>
                      </a:r>
                      <a:br>
                        <a:rPr lang="en-NZ" sz="1600" b="0" dirty="0" smtClean="0">
                          <a:solidFill>
                            <a:schemeClr val="tx1"/>
                          </a:solidFill>
                          <a:effectLst/>
                          <a:latin typeface="Calibri Light" panose="020F0302020204030204" pitchFamily="34" charset="0"/>
                        </a:rPr>
                      </a:br>
                      <a:r>
                        <a:rPr lang="en-NZ" sz="1600" b="0" dirty="0" smtClean="0">
                          <a:solidFill>
                            <a:schemeClr val="tx1"/>
                          </a:solidFill>
                          <a:effectLst/>
                          <a:latin typeface="Calibri Light" panose="020F0302020204030204" pitchFamily="34" charset="0"/>
                        </a:rPr>
                        <a:t>54. Switzerland</a:t>
                      </a:r>
                      <a:br>
                        <a:rPr lang="en-NZ" sz="1600" b="0" dirty="0" smtClean="0">
                          <a:solidFill>
                            <a:schemeClr val="tx1"/>
                          </a:solidFill>
                          <a:effectLst/>
                          <a:latin typeface="Calibri Light" panose="020F0302020204030204" pitchFamily="34" charset="0"/>
                        </a:rPr>
                      </a:br>
                      <a:r>
                        <a:rPr lang="en-NZ" sz="1600" b="0" dirty="0" smtClean="0">
                          <a:solidFill>
                            <a:schemeClr val="tx1"/>
                          </a:solidFill>
                          <a:effectLst/>
                          <a:latin typeface="Calibri Light" panose="020F0302020204030204" pitchFamily="34" charset="0"/>
                        </a:rPr>
                        <a:t>55. Taiwan                               </a:t>
                      </a:r>
                      <a:r>
                        <a:rPr lang="en-NZ" sz="1200" b="0" dirty="0" smtClean="0">
                          <a:solidFill>
                            <a:schemeClr val="tx1"/>
                          </a:solidFill>
                          <a:effectLst/>
                          <a:latin typeface="Calibri Light" panose="020F0302020204030204" pitchFamily="34" charset="0"/>
                        </a:rPr>
                        <a:t>(permanent residents only)</a:t>
                      </a:r>
                      <a:br>
                        <a:rPr lang="en-NZ" sz="1200" b="0" dirty="0" smtClean="0">
                          <a:solidFill>
                            <a:schemeClr val="tx1"/>
                          </a:solidFill>
                          <a:effectLst/>
                          <a:latin typeface="Calibri Light" panose="020F0302020204030204" pitchFamily="34" charset="0"/>
                        </a:rPr>
                      </a:br>
                      <a:r>
                        <a:rPr lang="en-NZ" sz="1200" b="0" dirty="0" smtClean="0">
                          <a:solidFill>
                            <a:schemeClr val="tx1"/>
                          </a:solidFill>
                          <a:effectLst/>
                          <a:latin typeface="Calibri Light" panose="020F0302020204030204" pitchFamily="34" charset="0"/>
                        </a:rPr>
                        <a:t>56. </a:t>
                      </a:r>
                      <a:r>
                        <a:rPr lang="en-NZ" sz="1600" b="0" dirty="0" smtClean="0">
                          <a:solidFill>
                            <a:schemeClr val="tx1"/>
                          </a:solidFill>
                          <a:effectLst/>
                          <a:latin typeface="Calibri Light" panose="020F0302020204030204" pitchFamily="34" charset="0"/>
                        </a:rPr>
                        <a:t>United Arab Emirates</a:t>
                      </a:r>
                      <a:br>
                        <a:rPr lang="en-NZ" sz="1600" b="0" dirty="0" smtClean="0">
                          <a:solidFill>
                            <a:schemeClr val="tx1"/>
                          </a:solidFill>
                          <a:effectLst/>
                          <a:latin typeface="Calibri Light" panose="020F0302020204030204" pitchFamily="34" charset="0"/>
                        </a:rPr>
                      </a:br>
                      <a:r>
                        <a:rPr lang="en-NZ" sz="1600" b="0" dirty="0" smtClean="0">
                          <a:solidFill>
                            <a:schemeClr val="tx1"/>
                          </a:solidFill>
                          <a:effectLst/>
                          <a:latin typeface="Calibri Light" panose="020F0302020204030204" pitchFamily="34" charset="0"/>
                        </a:rPr>
                        <a:t>57. United Kingdom        </a:t>
                      </a:r>
                      <a:r>
                        <a:rPr lang="en-NZ" sz="1200" b="0" dirty="0" smtClean="0">
                          <a:solidFill>
                            <a:schemeClr val="tx1"/>
                          </a:solidFill>
                          <a:effectLst/>
                          <a:latin typeface="Calibri Light" panose="020F0302020204030204" pitchFamily="34" charset="0"/>
                        </a:rPr>
                        <a:t>(must have the right to reside permanently in the United Kingdom)</a:t>
                      </a:r>
                      <a:br>
                        <a:rPr lang="en-NZ" sz="1200" b="0" dirty="0" smtClean="0">
                          <a:solidFill>
                            <a:schemeClr val="tx1"/>
                          </a:solidFill>
                          <a:effectLst/>
                          <a:latin typeface="Calibri Light" panose="020F0302020204030204" pitchFamily="34" charset="0"/>
                        </a:rPr>
                      </a:br>
                      <a:r>
                        <a:rPr lang="en-NZ" sz="1200" b="0" dirty="0" smtClean="0">
                          <a:solidFill>
                            <a:schemeClr val="tx1"/>
                          </a:solidFill>
                          <a:effectLst/>
                          <a:latin typeface="Calibri Light" panose="020F0302020204030204" pitchFamily="34" charset="0"/>
                        </a:rPr>
                        <a:t>58. </a:t>
                      </a:r>
                      <a:r>
                        <a:rPr lang="en-NZ" sz="1600" b="0" dirty="0" smtClean="0">
                          <a:solidFill>
                            <a:schemeClr val="tx1"/>
                          </a:solidFill>
                          <a:effectLst/>
                          <a:latin typeface="Calibri Light" panose="020F0302020204030204" pitchFamily="34" charset="0"/>
                        </a:rPr>
                        <a:t>United States of America                               </a:t>
                      </a:r>
                      <a:r>
                        <a:rPr lang="en-NZ" sz="1200" b="0" dirty="0" smtClean="0">
                          <a:solidFill>
                            <a:schemeClr val="tx1"/>
                          </a:solidFill>
                          <a:effectLst/>
                          <a:latin typeface="Calibri Light" panose="020F0302020204030204" pitchFamily="34" charset="0"/>
                        </a:rPr>
                        <a:t>(includes</a:t>
                      </a:r>
                      <a:r>
                        <a:rPr lang="en-NZ" sz="1200" b="0" baseline="0" dirty="0" smtClean="0">
                          <a:solidFill>
                            <a:schemeClr val="tx1"/>
                          </a:solidFill>
                          <a:effectLst/>
                          <a:latin typeface="Calibri Light" panose="020F0302020204030204" pitchFamily="34" charset="0"/>
                        </a:rPr>
                        <a:t> </a:t>
                      </a:r>
                      <a:r>
                        <a:rPr lang="en-NZ" sz="1200" b="0" dirty="0" smtClean="0">
                          <a:solidFill>
                            <a:schemeClr val="tx1"/>
                          </a:solidFill>
                          <a:effectLst/>
                          <a:latin typeface="Calibri Light" panose="020F0302020204030204" pitchFamily="34" charset="0"/>
                        </a:rPr>
                        <a:t>USA nationals)</a:t>
                      </a:r>
                      <a:r>
                        <a:rPr lang="en-NZ" sz="1600" b="0" dirty="0" smtClean="0">
                          <a:solidFill>
                            <a:schemeClr val="tx1"/>
                          </a:solidFill>
                          <a:effectLst/>
                          <a:latin typeface="Calibri Light" panose="020F0302020204030204" pitchFamily="34" charset="0"/>
                        </a:rPr>
                        <a:t/>
                      </a:r>
                      <a:br>
                        <a:rPr lang="en-NZ" sz="1600" b="0" dirty="0" smtClean="0">
                          <a:solidFill>
                            <a:schemeClr val="tx1"/>
                          </a:solidFill>
                          <a:effectLst/>
                          <a:latin typeface="Calibri Light" panose="020F0302020204030204" pitchFamily="34" charset="0"/>
                        </a:rPr>
                      </a:br>
                      <a:r>
                        <a:rPr lang="en-NZ" sz="1600" b="0" dirty="0" smtClean="0">
                          <a:solidFill>
                            <a:schemeClr val="tx1"/>
                          </a:solidFill>
                          <a:effectLst/>
                          <a:latin typeface="Calibri Light" panose="020F0302020204030204" pitchFamily="34" charset="0"/>
                        </a:rPr>
                        <a:t>59. Uruguay</a:t>
                      </a:r>
                      <a:br>
                        <a:rPr lang="en-NZ" sz="1600" b="0" dirty="0" smtClean="0">
                          <a:solidFill>
                            <a:schemeClr val="tx1"/>
                          </a:solidFill>
                          <a:effectLst/>
                          <a:latin typeface="Calibri Light" panose="020F0302020204030204" pitchFamily="34" charset="0"/>
                        </a:rPr>
                      </a:br>
                      <a:r>
                        <a:rPr lang="en-NZ" sz="1600" b="0" dirty="0" smtClean="0">
                          <a:solidFill>
                            <a:schemeClr val="tx1"/>
                          </a:solidFill>
                          <a:effectLst/>
                          <a:latin typeface="Calibri Light" panose="020F0302020204030204" pitchFamily="34" charset="0"/>
                        </a:rPr>
                        <a:t>60. Vatican City</a:t>
                      </a:r>
                      <a:endParaRPr lang="en-NZ" sz="1600" b="0" dirty="0" smtClean="0">
                        <a:solidFill>
                          <a:schemeClr val="tx1"/>
                        </a:solidFill>
                        <a:latin typeface="Calibri Light" panose="020F0302020204030204" pitchFamily="34" charset="0"/>
                      </a:endParaRPr>
                    </a:p>
                    <a:p>
                      <a:pPr marL="342900" indent="-342900">
                        <a:buFont typeface="+mj-lt"/>
                        <a:buAutoNum type="arabicPeriod"/>
                      </a:pPr>
                      <a:endParaRPr lang="en-NZ" sz="1600" b="0" dirty="0">
                        <a:solidFill>
                          <a:schemeClr val="tx1"/>
                        </a:solidFill>
                        <a:latin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5" name="Picture 6" descr="\\wd.govt.nz\dfs\personal\homedrive\WNI5\allumg2\My Documents\NZeTA full logo suite May 2019\1 NZeTA logos\NZeTA - Primary logo\RGB\PNG\NZeTA-RGB - main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221" y="196176"/>
            <a:ext cx="1368152" cy="5760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223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23528" y="286032"/>
            <a:ext cx="8299130" cy="766703"/>
          </a:xfrm>
        </p:spPr>
        <p:txBody>
          <a:bodyPr>
            <a:noAutofit/>
          </a:bodyPr>
          <a:lstStyle/>
          <a:p>
            <a:pPr algn="l"/>
            <a:r>
              <a:rPr lang="en-NZ" altLang="en-US" sz="2800" b="1" dirty="0" smtClean="0">
                <a:solidFill>
                  <a:srgbClr val="323849"/>
                </a:solidFill>
              </a:rPr>
              <a:t>List of </a:t>
            </a:r>
            <a:r>
              <a:rPr lang="en-NZ" altLang="en-US" sz="2800" b="1" u="sng" dirty="0" smtClean="0">
                <a:solidFill>
                  <a:srgbClr val="323849"/>
                </a:solidFill>
              </a:rPr>
              <a:t>transit</a:t>
            </a:r>
            <a:r>
              <a:rPr lang="en-NZ" altLang="en-US" sz="2800" b="1" dirty="0" smtClean="0">
                <a:solidFill>
                  <a:srgbClr val="323849"/>
                </a:solidFill>
              </a:rPr>
              <a:t> visa waiver countries (24)</a:t>
            </a:r>
            <a:br>
              <a:rPr lang="en-NZ" altLang="en-US" sz="2800" b="1" dirty="0" smtClean="0">
                <a:solidFill>
                  <a:srgbClr val="323849"/>
                </a:solidFill>
              </a:rPr>
            </a:br>
            <a:r>
              <a:rPr lang="en-NZ" altLang="en-US" sz="1600" b="1" dirty="0">
                <a:solidFill>
                  <a:srgbClr val="323849"/>
                </a:solidFill>
                <a:latin typeface="Calibri Light" panose="020F0302020204030204" pitchFamily="34" charset="0"/>
              </a:rPr>
              <a:t>as at 1 October 2019 – for an up to date list please visit www.immigration.govt.nz/nzeta</a:t>
            </a:r>
            <a:endParaRPr lang="en-NZ" altLang="en-US" sz="1600" b="1" dirty="0">
              <a:solidFill>
                <a:srgbClr val="323849"/>
              </a:solidFill>
            </a:endParaRPr>
          </a:p>
        </p:txBody>
      </p:sp>
      <p:sp>
        <p:nvSpPr>
          <p:cNvPr id="7" name="Rectangle 6"/>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974613529"/>
              </p:ext>
            </p:extLst>
          </p:nvPr>
        </p:nvGraphicFramePr>
        <p:xfrm>
          <a:off x="899592" y="1428291"/>
          <a:ext cx="3888431" cy="3749040"/>
        </p:xfrm>
        <a:graphic>
          <a:graphicData uri="http://schemas.openxmlformats.org/drawingml/2006/table">
            <a:tbl>
              <a:tblPr firstRow="1" bandRow="1">
                <a:tableStyleId>{5C22544A-7EE6-4342-B048-85BDC9FD1C3A}</a:tableStyleId>
              </a:tblPr>
              <a:tblGrid>
                <a:gridCol w="3888431">
                  <a:extLst>
                    <a:ext uri="{9D8B030D-6E8A-4147-A177-3AD203B41FA5}">
                      <a16:colId xmlns:a16="http://schemas.microsoft.com/office/drawing/2014/main" val="20000"/>
                    </a:ext>
                  </a:extLst>
                </a:gridCol>
              </a:tblGrid>
              <a:tr h="3116127">
                <a:tc>
                  <a:txBody>
                    <a:bodyPr/>
                    <a:lstStyle/>
                    <a:p>
                      <a:pPr marL="342900" indent="-342900">
                        <a:buFont typeface="+mj-lt"/>
                        <a:buAutoNum type="arabicPeriod"/>
                      </a:pPr>
                      <a:r>
                        <a:rPr lang="en-NZ" sz="2000" b="0" dirty="0" smtClean="0">
                          <a:solidFill>
                            <a:schemeClr val="tx1"/>
                          </a:solidFill>
                          <a:latin typeface="Calibri Light" panose="020F0302020204030204" pitchFamily="34" charset="0"/>
                        </a:rPr>
                        <a:t>Bahamas </a:t>
                      </a:r>
                    </a:p>
                    <a:p>
                      <a:pPr marL="342900" indent="-342900">
                        <a:buFont typeface="+mj-lt"/>
                        <a:buAutoNum type="arabicPeriod"/>
                      </a:pPr>
                      <a:r>
                        <a:rPr lang="en-NZ" sz="2000" b="0" dirty="0" smtClean="0">
                          <a:solidFill>
                            <a:schemeClr val="tx1"/>
                          </a:solidFill>
                          <a:latin typeface="Calibri Light" panose="020F0302020204030204" pitchFamily="34" charset="0"/>
                        </a:rPr>
                        <a:t>Bermuda </a:t>
                      </a:r>
                    </a:p>
                    <a:p>
                      <a:pPr marL="342900" indent="-342900">
                        <a:buFont typeface="+mj-lt"/>
                        <a:buAutoNum type="arabicPeriod"/>
                      </a:pPr>
                      <a:r>
                        <a:rPr lang="en-NZ" sz="2000" b="0" dirty="0" smtClean="0">
                          <a:solidFill>
                            <a:schemeClr val="tx1"/>
                          </a:solidFill>
                          <a:latin typeface="Calibri Light" panose="020F0302020204030204" pitchFamily="34" charset="0"/>
                        </a:rPr>
                        <a:t>Bolivia </a:t>
                      </a:r>
                    </a:p>
                    <a:p>
                      <a:pPr marL="342900" indent="-342900">
                        <a:buFont typeface="+mj-lt"/>
                        <a:buAutoNum type="arabicPeriod"/>
                      </a:pPr>
                      <a:r>
                        <a:rPr lang="en-NZ" sz="2000" b="0" dirty="0" smtClean="0">
                          <a:solidFill>
                            <a:schemeClr val="tx1"/>
                          </a:solidFill>
                          <a:latin typeface="Calibri Light" panose="020F0302020204030204" pitchFamily="34" charset="0"/>
                        </a:rPr>
                        <a:t>Colombia </a:t>
                      </a:r>
                    </a:p>
                    <a:p>
                      <a:pPr marL="342900" indent="-342900">
                        <a:buFont typeface="+mj-lt"/>
                        <a:buAutoNum type="arabicPeriod"/>
                      </a:pPr>
                      <a:r>
                        <a:rPr lang="en-NZ" sz="2000" b="0" dirty="0" smtClean="0">
                          <a:solidFill>
                            <a:schemeClr val="tx1"/>
                          </a:solidFill>
                          <a:latin typeface="Calibri Light" panose="020F0302020204030204" pitchFamily="34" charset="0"/>
                        </a:rPr>
                        <a:t>Costa Rica </a:t>
                      </a:r>
                    </a:p>
                    <a:p>
                      <a:pPr marL="342900" indent="-342900">
                        <a:buFont typeface="+mj-lt"/>
                        <a:buAutoNum type="arabicPeriod"/>
                      </a:pPr>
                      <a:r>
                        <a:rPr lang="en-NZ" sz="2000" b="0" dirty="0" smtClean="0">
                          <a:solidFill>
                            <a:schemeClr val="tx1"/>
                          </a:solidFill>
                          <a:latin typeface="Calibri Light" panose="020F0302020204030204" pitchFamily="34" charset="0"/>
                        </a:rPr>
                        <a:t>Ecuador </a:t>
                      </a:r>
                    </a:p>
                    <a:p>
                      <a:pPr marL="342900" indent="-342900">
                        <a:buFont typeface="+mj-lt"/>
                        <a:buAutoNum type="arabicPeriod"/>
                      </a:pPr>
                      <a:r>
                        <a:rPr lang="en-NZ" sz="2000" b="0" dirty="0" smtClean="0">
                          <a:solidFill>
                            <a:schemeClr val="tx1"/>
                          </a:solidFill>
                          <a:latin typeface="Calibri Light" panose="020F0302020204030204" pitchFamily="34" charset="0"/>
                        </a:rPr>
                        <a:t>Federated States of Micronesia </a:t>
                      </a:r>
                    </a:p>
                    <a:p>
                      <a:pPr marL="342900" indent="-342900">
                        <a:buFont typeface="+mj-lt"/>
                        <a:buAutoNum type="arabicPeriod"/>
                      </a:pPr>
                      <a:r>
                        <a:rPr lang="en-NZ" sz="2000" b="0" dirty="0" smtClean="0">
                          <a:solidFill>
                            <a:schemeClr val="tx1"/>
                          </a:solidFill>
                          <a:latin typeface="Calibri Light" panose="020F0302020204030204" pitchFamily="34" charset="0"/>
                        </a:rPr>
                        <a:t>Indonesia </a:t>
                      </a:r>
                    </a:p>
                    <a:p>
                      <a:pPr marL="342900" indent="-342900">
                        <a:buFont typeface="+mj-lt"/>
                        <a:buAutoNum type="arabicPeriod"/>
                      </a:pPr>
                      <a:r>
                        <a:rPr lang="en-NZ" sz="2000" b="0" dirty="0" smtClean="0">
                          <a:solidFill>
                            <a:schemeClr val="tx1"/>
                          </a:solidFill>
                          <a:latin typeface="Calibri Light" panose="020F0302020204030204" pitchFamily="34" charset="0"/>
                        </a:rPr>
                        <a:t>Kiribati </a:t>
                      </a:r>
                    </a:p>
                    <a:p>
                      <a:pPr marL="342900" indent="-342900">
                        <a:buFont typeface="+mj-lt"/>
                        <a:buAutoNum type="arabicPeriod"/>
                      </a:pPr>
                      <a:r>
                        <a:rPr lang="en-NZ" sz="2000" b="0" dirty="0" smtClean="0">
                          <a:solidFill>
                            <a:schemeClr val="tx1"/>
                          </a:solidFill>
                          <a:latin typeface="Calibri Light" panose="020F0302020204030204" pitchFamily="34" charset="0"/>
                        </a:rPr>
                        <a:t>Nauru </a:t>
                      </a:r>
                    </a:p>
                    <a:p>
                      <a:pPr marL="342900" indent="-342900">
                        <a:buFont typeface="+mj-lt"/>
                        <a:buAutoNum type="arabicPeriod"/>
                      </a:pPr>
                      <a:r>
                        <a:rPr lang="en-NZ" sz="2000" b="0" dirty="0" smtClean="0">
                          <a:solidFill>
                            <a:schemeClr val="tx1"/>
                          </a:solidFill>
                          <a:latin typeface="Calibri Light" panose="020F0302020204030204" pitchFamily="34" charset="0"/>
                        </a:rPr>
                        <a:t>Palau </a:t>
                      </a:r>
                    </a:p>
                    <a:p>
                      <a:pPr marL="342900" indent="-342900">
                        <a:buFont typeface="+mj-lt"/>
                        <a:buAutoNum type="arabicPeriod"/>
                      </a:pPr>
                      <a:r>
                        <a:rPr lang="en-NZ" sz="2000" b="0" dirty="0" smtClean="0">
                          <a:solidFill>
                            <a:schemeClr val="tx1"/>
                          </a:solidFill>
                          <a:latin typeface="Calibri Light" panose="020F0302020204030204" pitchFamily="34" charset="0"/>
                        </a:rPr>
                        <a:t>Panama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10"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221" y="196176"/>
            <a:ext cx="1368152" cy="5760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425147171"/>
              </p:ext>
            </p:extLst>
          </p:nvPr>
        </p:nvGraphicFramePr>
        <p:xfrm>
          <a:off x="4932040" y="1412776"/>
          <a:ext cx="3456384" cy="3749040"/>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20000"/>
                    </a:ext>
                  </a:extLst>
                </a:gridCol>
              </a:tblGrid>
              <a:tr h="3404159">
                <a:tc>
                  <a:txBody>
                    <a:bodyPr/>
                    <a:lstStyle/>
                    <a:p>
                      <a:pPr marL="342900" marR="0" indent="-342900" algn="l" defTabSz="914006" rtl="0" eaLnBrk="1" fontAlgn="auto" latinLnBrk="0" hangingPunct="1">
                        <a:lnSpc>
                          <a:spcPct val="100000"/>
                        </a:lnSpc>
                        <a:spcBef>
                          <a:spcPts val="0"/>
                        </a:spcBef>
                        <a:spcAft>
                          <a:spcPts val="0"/>
                        </a:spcAft>
                        <a:buClrTx/>
                        <a:buSzTx/>
                        <a:buFont typeface="+mj-lt"/>
                        <a:buAutoNum type="arabicPeriod" startAt="13"/>
                        <a:tabLst/>
                        <a:defRPr/>
                      </a:pPr>
                      <a:r>
                        <a:rPr lang="en-NZ" sz="2000" b="0" dirty="0" smtClean="0">
                          <a:solidFill>
                            <a:schemeClr val="tx1"/>
                          </a:solidFill>
                          <a:latin typeface="Calibri Light" panose="020F0302020204030204" pitchFamily="34" charset="0"/>
                        </a:rPr>
                        <a:t>Papua New Guinea</a:t>
                      </a:r>
                    </a:p>
                    <a:p>
                      <a:pPr marL="342900" indent="-342900">
                        <a:buFont typeface="+mj-lt"/>
                        <a:buAutoNum type="arabicPeriod" startAt="13"/>
                      </a:pPr>
                      <a:r>
                        <a:rPr lang="en-NZ" sz="2000" b="0" dirty="0" smtClean="0">
                          <a:solidFill>
                            <a:schemeClr val="tx1"/>
                          </a:solidFill>
                          <a:latin typeface="Calibri Light" panose="020F0302020204030204" pitchFamily="34" charset="0"/>
                        </a:rPr>
                        <a:t>Paraguay </a:t>
                      </a:r>
                    </a:p>
                    <a:p>
                      <a:pPr marL="342900" indent="-342900">
                        <a:buFont typeface="+mj-lt"/>
                        <a:buAutoNum type="arabicPeriod" startAt="13"/>
                      </a:pPr>
                      <a:r>
                        <a:rPr lang="en-NZ" sz="2000" b="0" dirty="0" smtClean="0">
                          <a:solidFill>
                            <a:schemeClr val="tx1"/>
                          </a:solidFill>
                          <a:latin typeface="Calibri Light" panose="020F0302020204030204" pitchFamily="34" charset="0"/>
                        </a:rPr>
                        <a:t>Peru </a:t>
                      </a:r>
                    </a:p>
                    <a:p>
                      <a:pPr marL="342900" indent="-342900">
                        <a:buFont typeface="+mj-lt"/>
                        <a:buAutoNum type="arabicPeriod" startAt="13"/>
                      </a:pPr>
                      <a:r>
                        <a:rPr lang="en-NZ" sz="2000" b="0" dirty="0" smtClean="0">
                          <a:solidFill>
                            <a:schemeClr val="tx1"/>
                          </a:solidFill>
                          <a:latin typeface="Calibri Light" panose="020F0302020204030204" pitchFamily="34" charset="0"/>
                        </a:rPr>
                        <a:t>Philippines </a:t>
                      </a:r>
                    </a:p>
                    <a:p>
                      <a:pPr marL="342900" indent="-342900">
                        <a:buFont typeface="+mj-lt"/>
                        <a:buAutoNum type="arabicPeriod" startAt="13"/>
                      </a:pPr>
                      <a:r>
                        <a:rPr lang="en-NZ" sz="2000" b="0" dirty="0" smtClean="0">
                          <a:solidFill>
                            <a:schemeClr val="tx1"/>
                          </a:solidFill>
                          <a:latin typeface="Calibri Light" panose="020F0302020204030204" pitchFamily="34" charset="0"/>
                        </a:rPr>
                        <a:t>Republic of Marshall Islands </a:t>
                      </a:r>
                    </a:p>
                    <a:p>
                      <a:pPr marL="342900" indent="-342900">
                        <a:buFont typeface="+mj-lt"/>
                        <a:buAutoNum type="arabicPeriod" startAt="13"/>
                      </a:pPr>
                      <a:r>
                        <a:rPr lang="en-NZ" sz="2000" b="0" dirty="0" smtClean="0">
                          <a:solidFill>
                            <a:schemeClr val="tx1"/>
                          </a:solidFill>
                          <a:latin typeface="Calibri Light" panose="020F0302020204030204" pitchFamily="34" charset="0"/>
                        </a:rPr>
                        <a:t>Samoa </a:t>
                      </a:r>
                    </a:p>
                    <a:p>
                      <a:pPr marL="342900" indent="-342900">
                        <a:buFont typeface="+mj-lt"/>
                        <a:buAutoNum type="arabicPeriod" startAt="13"/>
                      </a:pPr>
                      <a:r>
                        <a:rPr lang="en-NZ" sz="2000" b="0" dirty="0" smtClean="0">
                          <a:solidFill>
                            <a:schemeClr val="tx1"/>
                          </a:solidFill>
                          <a:latin typeface="Calibri Light" panose="020F0302020204030204" pitchFamily="34" charset="0"/>
                        </a:rPr>
                        <a:t>Solomon Islands </a:t>
                      </a:r>
                    </a:p>
                    <a:p>
                      <a:pPr marL="342900" indent="-342900">
                        <a:buFont typeface="+mj-lt"/>
                        <a:buAutoNum type="arabicPeriod" startAt="13"/>
                      </a:pPr>
                      <a:r>
                        <a:rPr lang="en-NZ" sz="2000" b="0" dirty="0" smtClean="0">
                          <a:solidFill>
                            <a:schemeClr val="tx1"/>
                          </a:solidFill>
                          <a:latin typeface="Calibri Light" panose="020F0302020204030204" pitchFamily="34" charset="0"/>
                        </a:rPr>
                        <a:t>Thailand </a:t>
                      </a:r>
                    </a:p>
                    <a:p>
                      <a:pPr marL="342900" indent="-342900">
                        <a:buFont typeface="+mj-lt"/>
                        <a:buAutoNum type="arabicPeriod" startAt="13"/>
                      </a:pPr>
                      <a:r>
                        <a:rPr lang="en-NZ" sz="2000" b="0" dirty="0" smtClean="0">
                          <a:solidFill>
                            <a:schemeClr val="tx1"/>
                          </a:solidFill>
                          <a:latin typeface="Calibri Light" panose="020F0302020204030204" pitchFamily="34" charset="0"/>
                        </a:rPr>
                        <a:t>Tonga </a:t>
                      </a:r>
                    </a:p>
                    <a:p>
                      <a:pPr marL="342900" indent="-342900">
                        <a:buFont typeface="+mj-lt"/>
                        <a:buAutoNum type="arabicPeriod" startAt="13"/>
                      </a:pPr>
                      <a:r>
                        <a:rPr lang="en-NZ" sz="2000" b="0" dirty="0" smtClean="0">
                          <a:solidFill>
                            <a:schemeClr val="tx1"/>
                          </a:solidFill>
                          <a:latin typeface="Calibri Light" panose="020F0302020204030204" pitchFamily="34" charset="0"/>
                        </a:rPr>
                        <a:t>Tuvalu </a:t>
                      </a:r>
                    </a:p>
                    <a:p>
                      <a:pPr marL="342900" indent="-342900">
                        <a:buFont typeface="+mj-lt"/>
                        <a:buAutoNum type="arabicPeriod" startAt="13"/>
                      </a:pPr>
                      <a:r>
                        <a:rPr lang="en-NZ" sz="2000" b="0" dirty="0" smtClean="0">
                          <a:solidFill>
                            <a:schemeClr val="tx1"/>
                          </a:solidFill>
                          <a:latin typeface="Calibri Light" panose="020F0302020204030204" pitchFamily="34" charset="0"/>
                        </a:rPr>
                        <a:t>Vanuatu </a:t>
                      </a:r>
                    </a:p>
                    <a:p>
                      <a:pPr marL="342900" indent="-342900">
                        <a:buFont typeface="+mj-lt"/>
                        <a:buAutoNum type="arabicPeriod" startAt="13"/>
                      </a:pPr>
                      <a:r>
                        <a:rPr lang="en-NZ" sz="2000" b="0" dirty="0" smtClean="0">
                          <a:solidFill>
                            <a:schemeClr val="tx1"/>
                          </a:solidFill>
                          <a:latin typeface="Calibri Light" panose="020F0302020204030204" pitchFamily="34" charset="0"/>
                        </a:rPr>
                        <a:t>Venezuela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12" name="Picture 4" descr="\\wd.govt.nz\dfs\personal\homedrive\WNI5\allumg2\my pictures\nzgovt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7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10"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221" y="196176"/>
            <a:ext cx="1368152" cy="5760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d.govt.nz\dfs\personal\homedrive\WNI5\allumg2\my pictures\nzgovt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6862" y="6309318"/>
            <a:ext cx="1613610" cy="40974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344902" y="116633"/>
            <a:ext cx="8229600" cy="706089"/>
          </a:xfrm>
        </p:spPr>
        <p:txBody>
          <a:bodyPr>
            <a:normAutofit/>
          </a:bodyPr>
          <a:lstStyle/>
          <a:p>
            <a:pPr algn="l"/>
            <a:r>
              <a:rPr lang="en-NZ" sz="2800" b="1" dirty="0" smtClean="0"/>
              <a:t>Exemptions</a:t>
            </a:r>
            <a:endParaRPr lang="en-NZ" sz="2800" b="1" dirty="0"/>
          </a:p>
        </p:txBody>
      </p:sp>
      <p:sp>
        <p:nvSpPr>
          <p:cNvPr id="14" name="Rectangle 13"/>
          <p:cNvSpPr/>
          <p:nvPr/>
        </p:nvSpPr>
        <p:spPr>
          <a:xfrm>
            <a:off x="344902" y="764704"/>
            <a:ext cx="8115530" cy="5109091"/>
          </a:xfrm>
          <a:prstGeom prst="rect">
            <a:avLst/>
          </a:prstGeom>
        </p:spPr>
        <p:txBody>
          <a:bodyPr wrap="square">
            <a:spAutoFit/>
          </a:bodyPr>
          <a:lstStyle/>
          <a:p>
            <a:endParaRPr lang="en-NZ" dirty="0" smtClean="0"/>
          </a:p>
          <a:p>
            <a:r>
              <a:rPr lang="en-NZ" dirty="0" smtClean="0"/>
              <a:t>The following groups will be eligible to request an exemption or a fee-free NZeTA and will also be exempt from paying the IVL.</a:t>
            </a:r>
          </a:p>
          <a:p>
            <a:endParaRPr lang="en-NZ" dirty="0" smtClean="0"/>
          </a:p>
          <a:p>
            <a:pPr marL="285750" indent="-285750">
              <a:buFont typeface="Arial" panose="020B0604020202020204" pitchFamily="34" charset="0"/>
              <a:buChar char="•"/>
            </a:pPr>
            <a:r>
              <a:rPr lang="en-NZ" dirty="0" smtClean="0"/>
              <a:t>Antarctic Treaty personnel</a:t>
            </a:r>
          </a:p>
          <a:p>
            <a:pPr marL="285750" indent="-285750">
              <a:buFont typeface="Arial" panose="020B0604020202020204" pitchFamily="34" charset="0"/>
              <a:buChar char="•"/>
            </a:pPr>
            <a:r>
              <a:rPr lang="en-NZ" dirty="0"/>
              <a:t>Military personnel</a:t>
            </a:r>
          </a:p>
          <a:p>
            <a:pPr marL="285750" indent="-285750">
              <a:buFont typeface="Arial" panose="020B0604020202020204" pitchFamily="34" charset="0"/>
              <a:buChar char="•"/>
            </a:pPr>
            <a:r>
              <a:rPr lang="en-NZ" dirty="0" smtClean="0"/>
              <a:t>Guests of Government</a:t>
            </a:r>
          </a:p>
          <a:p>
            <a:pPr marL="285750" indent="-285750">
              <a:buFont typeface="Arial" panose="020B0604020202020204" pitchFamily="34" charset="0"/>
              <a:buChar char="•"/>
            </a:pPr>
            <a:r>
              <a:rPr lang="en-NZ" dirty="0" smtClean="0"/>
              <a:t>APEC Business Travel Card (ABTC) holders</a:t>
            </a:r>
          </a:p>
          <a:p>
            <a:pPr marL="285750" indent="-285750">
              <a:buFont typeface="Arial" panose="020B0604020202020204" pitchFamily="34" charset="0"/>
              <a:buChar char="•"/>
            </a:pPr>
            <a:r>
              <a:rPr lang="en-NZ" dirty="0" smtClean="0"/>
              <a:t>Officials meeting with or being hosted by a New Zealand Ministry or department</a:t>
            </a:r>
          </a:p>
          <a:p>
            <a:pPr marL="285750" indent="-285750">
              <a:buFont typeface="Arial" panose="020B0604020202020204" pitchFamily="34" charset="0"/>
              <a:buChar char="•"/>
            </a:pPr>
            <a:r>
              <a:rPr lang="en-NZ" dirty="0" smtClean="0"/>
              <a:t>Diplomats transiting through Auckland International Airport.</a:t>
            </a:r>
          </a:p>
          <a:p>
            <a:pPr marL="285750" indent="-285750">
              <a:buFont typeface="Arial" panose="020B0604020202020204" pitchFamily="34" charset="0"/>
              <a:buChar char="•"/>
            </a:pPr>
            <a:endParaRPr lang="en-NZ" dirty="0"/>
          </a:p>
          <a:p>
            <a:r>
              <a:rPr lang="en-NZ" dirty="0" smtClean="0"/>
              <a:t>Travellers who already hold a valid New Zealand visa will not be required to hold an NZeTA or to request an exemption.</a:t>
            </a:r>
          </a:p>
          <a:p>
            <a:endParaRPr lang="en-NZ" dirty="0"/>
          </a:p>
          <a:p>
            <a:r>
              <a:rPr lang="en-NZ" dirty="0" smtClean="0"/>
              <a:t>Immigration New Zealand is working with a range of partners including the Ministry of Foreign Affairs, Antarctic New Zealand, New Zealand Defence Force and the Diplomatic Corps. to facilitate NZeTA exemptions.</a:t>
            </a:r>
            <a:endParaRPr lang="en-NZ" dirty="0"/>
          </a:p>
          <a:p>
            <a:r>
              <a:rPr lang="en-NZ" sz="2000" dirty="0" smtClean="0"/>
              <a:t> </a:t>
            </a:r>
            <a:endParaRPr lang="en-NZ" sz="2000" dirty="0"/>
          </a:p>
        </p:txBody>
      </p:sp>
    </p:spTree>
    <p:extLst>
      <p:ext uri="{BB962C8B-B14F-4D97-AF65-F5344CB8AC3E}">
        <p14:creationId xmlns:p14="http://schemas.microsoft.com/office/powerpoint/2010/main" val="3017332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13366" y="116632"/>
            <a:ext cx="8299130" cy="576064"/>
          </a:xfrm>
        </p:spPr>
        <p:txBody>
          <a:bodyPr>
            <a:noAutofit/>
          </a:bodyPr>
          <a:lstStyle/>
          <a:p>
            <a:pPr algn="l"/>
            <a:r>
              <a:rPr lang="en-NZ" sz="2800" b="1" dirty="0" smtClean="0">
                <a:solidFill>
                  <a:srgbClr val="323849"/>
                </a:solidFill>
              </a:rPr>
              <a:t>What is an NZeTA?</a:t>
            </a:r>
            <a:endParaRPr lang="en-NZ" altLang="en-US" sz="2800" b="1" dirty="0">
              <a:solidFill>
                <a:srgbClr val="323849"/>
              </a:solidFill>
            </a:endParaRPr>
          </a:p>
        </p:txBody>
      </p:sp>
      <p:sp>
        <p:nvSpPr>
          <p:cNvPr id="4099" name="Content Placeholder 2"/>
          <p:cNvSpPr>
            <a:spLocks noGrp="1"/>
          </p:cNvSpPr>
          <p:nvPr>
            <p:ph idx="1"/>
          </p:nvPr>
        </p:nvSpPr>
        <p:spPr>
          <a:xfrm>
            <a:off x="323528" y="764702"/>
            <a:ext cx="6153794" cy="5931539"/>
          </a:xfrm>
        </p:spPr>
        <p:txBody>
          <a:bodyPr anchor="ctr">
            <a:noAutofit/>
          </a:bodyPr>
          <a:lstStyle/>
          <a:p>
            <a:pPr>
              <a:spcBef>
                <a:spcPts val="1800"/>
              </a:spcBef>
              <a:spcAft>
                <a:spcPts val="1800"/>
              </a:spcAft>
            </a:pPr>
            <a:r>
              <a:rPr lang="en-NZ" sz="2000" dirty="0"/>
              <a:t>NZeTA is New Zealand’s Electronic Travel </a:t>
            </a:r>
            <a:r>
              <a:rPr lang="en-NZ" sz="2000" dirty="0" smtClean="0"/>
              <a:t>Authority which is a new </a:t>
            </a:r>
            <a:r>
              <a:rPr lang="en-NZ" sz="2000" dirty="0"/>
              <a:t>border security measure being introduced by the New Zealand Government on 1 October 2019. </a:t>
            </a:r>
            <a:endParaRPr lang="en-NZ" sz="2000" dirty="0" smtClean="0"/>
          </a:p>
          <a:p>
            <a:pPr>
              <a:spcBef>
                <a:spcPts val="1800"/>
              </a:spcBef>
              <a:spcAft>
                <a:spcPts val="1800"/>
              </a:spcAft>
            </a:pPr>
            <a:r>
              <a:rPr lang="en-NZ" sz="2000" dirty="0" smtClean="0"/>
              <a:t>Some </a:t>
            </a:r>
            <a:r>
              <a:rPr lang="en-NZ" sz="2000" dirty="0"/>
              <a:t>travellers who are eligible to travel to New Zealand without a visa will now be required to hold an NZeTA before their travel to New Zealand</a:t>
            </a:r>
            <a:r>
              <a:rPr lang="en-NZ" sz="2000" dirty="0" smtClean="0"/>
              <a:t>.</a:t>
            </a:r>
            <a:endParaRPr lang="en-NZ" sz="2000" dirty="0"/>
          </a:p>
          <a:p>
            <a:pPr>
              <a:spcBef>
                <a:spcPts val="1800"/>
              </a:spcBef>
              <a:spcAft>
                <a:spcPts val="1800"/>
              </a:spcAft>
            </a:pPr>
            <a:r>
              <a:rPr lang="en-NZ" sz="2000" dirty="0" smtClean="0"/>
              <a:t>The </a:t>
            </a:r>
            <a:r>
              <a:rPr lang="en-NZ" sz="2000" dirty="0"/>
              <a:t>NZeTA is not a </a:t>
            </a:r>
            <a:r>
              <a:rPr lang="en-NZ" sz="2000" dirty="0" smtClean="0"/>
              <a:t>visa</a:t>
            </a:r>
          </a:p>
          <a:p>
            <a:pPr>
              <a:spcBef>
                <a:spcPts val="1800"/>
              </a:spcBef>
              <a:spcAft>
                <a:spcPts val="1800"/>
              </a:spcAft>
            </a:pPr>
            <a:r>
              <a:rPr lang="en-NZ" sz="2000" dirty="0" smtClean="0"/>
              <a:t>The NZeTA doesn’t </a:t>
            </a:r>
            <a:r>
              <a:rPr lang="en-NZ" sz="2000" dirty="0"/>
              <a:t>guarantee entry to New Zealand. </a:t>
            </a:r>
            <a:endParaRPr lang="en-NZ" sz="2000" dirty="0" smtClean="0"/>
          </a:p>
        </p:txBody>
      </p:sp>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221" y="196176"/>
            <a:ext cx="1368152" cy="5760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6477322" y="2193049"/>
            <a:ext cx="2343150" cy="2381250"/>
          </a:xfrm>
          <a:prstGeom prst="rect">
            <a:avLst/>
          </a:prstGeom>
        </p:spPr>
      </p:pic>
    </p:spTree>
    <p:extLst>
      <p:ext uri="{BB962C8B-B14F-4D97-AF65-F5344CB8AC3E}">
        <p14:creationId xmlns:p14="http://schemas.microsoft.com/office/powerpoint/2010/main" val="1179986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13366" y="116632"/>
            <a:ext cx="8299130" cy="576064"/>
          </a:xfrm>
        </p:spPr>
        <p:txBody>
          <a:bodyPr>
            <a:noAutofit/>
          </a:bodyPr>
          <a:lstStyle/>
          <a:p>
            <a:pPr algn="l"/>
            <a:r>
              <a:rPr lang="en-NZ" sz="2800" b="1" dirty="0" smtClean="0">
                <a:solidFill>
                  <a:srgbClr val="323849"/>
                </a:solidFill>
              </a:rPr>
              <a:t>How do travellers request an NZeTA?</a:t>
            </a:r>
            <a:endParaRPr lang="en-NZ" altLang="en-US" sz="2800" b="1" dirty="0">
              <a:solidFill>
                <a:srgbClr val="323849"/>
              </a:solidFill>
            </a:endParaRPr>
          </a:p>
        </p:txBody>
      </p:sp>
      <p:sp>
        <p:nvSpPr>
          <p:cNvPr id="4099" name="Content Placeholder 2"/>
          <p:cNvSpPr>
            <a:spLocks noGrp="1"/>
          </p:cNvSpPr>
          <p:nvPr>
            <p:ph idx="1"/>
          </p:nvPr>
        </p:nvSpPr>
        <p:spPr>
          <a:xfrm>
            <a:off x="323528" y="764703"/>
            <a:ext cx="4032448" cy="1944217"/>
          </a:xfrm>
        </p:spPr>
        <p:txBody>
          <a:bodyPr anchor="ctr">
            <a:noAutofit/>
          </a:bodyPr>
          <a:lstStyle/>
          <a:p>
            <a:pPr marL="0" indent="0">
              <a:buNone/>
            </a:pPr>
            <a:r>
              <a:rPr lang="en-NZ" sz="2400" b="1" dirty="0" smtClean="0">
                <a:solidFill>
                  <a:prstClr val="black"/>
                </a:solidFill>
              </a:rPr>
              <a:t>NZeTA </a:t>
            </a:r>
            <a:r>
              <a:rPr lang="en-NZ" sz="2400" b="1" dirty="0">
                <a:solidFill>
                  <a:prstClr val="black"/>
                </a:solidFill>
              </a:rPr>
              <a:t>Mobile </a:t>
            </a:r>
            <a:r>
              <a:rPr lang="en-NZ" sz="2400" b="1" dirty="0" smtClean="0">
                <a:solidFill>
                  <a:prstClr val="black"/>
                </a:solidFill>
              </a:rPr>
              <a:t>App</a:t>
            </a:r>
          </a:p>
          <a:p>
            <a:pPr>
              <a:spcBef>
                <a:spcPts val="1200"/>
              </a:spcBef>
            </a:pPr>
            <a:r>
              <a:rPr lang="en-NZ" sz="2400" dirty="0" smtClean="0"/>
              <a:t>NZD$9 </a:t>
            </a:r>
            <a:r>
              <a:rPr lang="en-NZ" sz="2400" dirty="0"/>
              <a:t>for NZeTA requests via the mobile </a:t>
            </a:r>
            <a:r>
              <a:rPr lang="en-NZ" sz="2400" dirty="0" smtClean="0"/>
              <a:t>app</a:t>
            </a:r>
            <a:endParaRPr lang="en-NZ" sz="2400" dirty="0"/>
          </a:p>
          <a:p>
            <a:pPr marL="0" indent="0">
              <a:spcBef>
                <a:spcPts val="0"/>
              </a:spcBef>
              <a:buNone/>
            </a:pPr>
            <a:endParaRPr lang="en-NZ" sz="2400" dirty="0">
              <a:solidFill>
                <a:prstClr val="black"/>
              </a:solidFill>
            </a:endParaRPr>
          </a:p>
        </p:txBody>
      </p:sp>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221" y="196176"/>
            <a:ext cx="1368152" cy="5760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4478296" y="2852951"/>
            <a:ext cx="4141276" cy="2018328"/>
          </a:xfrm>
          <a:prstGeom prst="rect">
            <a:avLst/>
          </a:prstGeom>
        </p:spPr>
      </p:pic>
      <p:pic>
        <p:nvPicPr>
          <p:cNvPr id="10" name="Picture 9"/>
          <p:cNvPicPr>
            <a:picLocks noChangeAspect="1"/>
          </p:cNvPicPr>
          <p:nvPr/>
        </p:nvPicPr>
        <p:blipFill>
          <a:blip r:embed="rId6"/>
          <a:stretch>
            <a:fillRect/>
          </a:stretch>
        </p:blipFill>
        <p:spPr>
          <a:xfrm>
            <a:off x="4860032" y="773486"/>
            <a:ext cx="2724150" cy="1676400"/>
          </a:xfrm>
          <a:prstGeom prst="rect">
            <a:avLst/>
          </a:prstGeom>
        </p:spPr>
      </p:pic>
      <p:sp>
        <p:nvSpPr>
          <p:cNvPr id="11" name="Content Placeholder 2"/>
          <p:cNvSpPr txBox="1">
            <a:spLocks/>
          </p:cNvSpPr>
          <p:nvPr/>
        </p:nvSpPr>
        <p:spPr>
          <a:xfrm>
            <a:off x="313366" y="2553299"/>
            <a:ext cx="4032448" cy="2099837"/>
          </a:xfrm>
          <a:prstGeom prst="rect">
            <a:avLst/>
          </a:prstGeom>
        </p:spPr>
        <p:txBody>
          <a:bodyPr vert="horz" lIns="91401" tIns="45701" rIns="91401" bIns="45701" rtlCol="0" anchor="ctr">
            <a:no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NZ" sz="2400" dirty="0" smtClean="0">
              <a:solidFill>
                <a:prstClr val="black"/>
              </a:solidFill>
            </a:endParaRPr>
          </a:p>
          <a:p>
            <a:pPr marL="0" indent="0">
              <a:buNone/>
            </a:pPr>
            <a:r>
              <a:rPr lang="en-NZ" sz="2400" b="1" dirty="0" smtClean="0">
                <a:solidFill>
                  <a:prstClr val="black"/>
                </a:solidFill>
              </a:rPr>
              <a:t>Web form on immigration.govt.nz</a:t>
            </a:r>
          </a:p>
          <a:p>
            <a:pPr>
              <a:spcBef>
                <a:spcPts val="1200"/>
              </a:spcBef>
            </a:pPr>
            <a:r>
              <a:rPr lang="en-NZ" sz="2400" dirty="0" smtClean="0"/>
              <a:t>NZD$12 for NZeTA requests via the website form</a:t>
            </a:r>
          </a:p>
        </p:txBody>
      </p:sp>
      <p:sp>
        <p:nvSpPr>
          <p:cNvPr id="12" name="Content Placeholder 2"/>
          <p:cNvSpPr txBox="1">
            <a:spLocks/>
          </p:cNvSpPr>
          <p:nvPr/>
        </p:nvSpPr>
        <p:spPr>
          <a:xfrm>
            <a:off x="395536" y="5157192"/>
            <a:ext cx="8230822" cy="1098607"/>
          </a:xfrm>
          <a:prstGeom prst="rect">
            <a:avLst/>
          </a:prstGeom>
        </p:spPr>
        <p:txBody>
          <a:bodyPr vert="horz" lIns="91401" tIns="45701" rIns="91401" bIns="45701" rtlCol="0" anchor="ctr">
            <a:no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3600"/>
              </a:spcBef>
              <a:buNone/>
            </a:pPr>
            <a:r>
              <a:rPr lang="en-NZ" sz="2400" dirty="0" smtClean="0"/>
              <a:t>Once issued, the NZeTA is valid for up to 2 years and can be used for multiple visits.</a:t>
            </a:r>
          </a:p>
          <a:p>
            <a:pPr marL="0" indent="0">
              <a:spcBef>
                <a:spcPts val="600"/>
              </a:spcBef>
              <a:spcAft>
                <a:spcPts val="600"/>
              </a:spcAft>
              <a:buFont typeface="Arial" panose="020B0604020202020204" pitchFamily="34" charset="0"/>
              <a:buNone/>
            </a:pPr>
            <a:endParaRPr lang="en-NZ" sz="1800" dirty="0">
              <a:solidFill>
                <a:prstClr val="black"/>
              </a:solidFill>
            </a:endParaRPr>
          </a:p>
        </p:txBody>
      </p:sp>
    </p:spTree>
    <p:extLst>
      <p:ext uri="{BB962C8B-B14F-4D97-AF65-F5344CB8AC3E}">
        <p14:creationId xmlns:p14="http://schemas.microsoft.com/office/powerpoint/2010/main" val="2109998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13366" y="116632"/>
            <a:ext cx="8299130" cy="576064"/>
          </a:xfrm>
        </p:spPr>
        <p:txBody>
          <a:bodyPr>
            <a:noAutofit/>
          </a:bodyPr>
          <a:lstStyle/>
          <a:p>
            <a:pPr algn="l"/>
            <a:r>
              <a:rPr lang="en-NZ" sz="2800" b="1" dirty="0" smtClean="0">
                <a:solidFill>
                  <a:srgbClr val="323849"/>
                </a:solidFill>
              </a:rPr>
              <a:t>Using the Mobile App</a:t>
            </a:r>
            <a:endParaRPr lang="en-NZ" altLang="en-US" sz="2800" b="1" dirty="0">
              <a:solidFill>
                <a:srgbClr val="323849"/>
              </a:solidFill>
            </a:endParaRPr>
          </a:p>
        </p:txBody>
      </p:sp>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221" y="196176"/>
            <a:ext cx="1368152" cy="57606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95536" y="1556792"/>
            <a:ext cx="8510396" cy="3874501"/>
            <a:chOff x="-1117500" y="836712"/>
            <a:chExt cx="9649940" cy="4393298"/>
          </a:xfrm>
        </p:grpSpPr>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5148" y="836712"/>
              <a:ext cx="1873076" cy="368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5848" t="15951" r="20610" b="20130"/>
            <a:stretch/>
          </p:blipFill>
          <p:spPr bwMode="auto">
            <a:xfrm>
              <a:off x="4853617" y="1270000"/>
              <a:ext cx="1598905" cy="279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716" y="836712"/>
              <a:ext cx="1873076" cy="368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1907704" y="2435616"/>
              <a:ext cx="21602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 name="Rectangle 17"/>
            <p:cNvSpPr/>
            <p:nvPr/>
          </p:nvSpPr>
          <p:spPr>
            <a:xfrm>
              <a:off x="1043608" y="2990079"/>
              <a:ext cx="432048" cy="2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9" name="Rectangle 18"/>
            <p:cNvSpPr/>
            <p:nvPr/>
          </p:nvSpPr>
          <p:spPr>
            <a:xfrm>
              <a:off x="1043608" y="3050643"/>
              <a:ext cx="720000" cy="2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7500" y="836712"/>
              <a:ext cx="1873076" cy="368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573"/>
            <a:stretch/>
          </p:blipFill>
          <p:spPr bwMode="auto">
            <a:xfrm>
              <a:off x="-954963" y="1180641"/>
              <a:ext cx="1557829" cy="287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p:cNvSpPr/>
            <p:nvPr/>
          </p:nvSpPr>
          <p:spPr>
            <a:xfrm>
              <a:off x="3450092" y="4797152"/>
              <a:ext cx="464185" cy="432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932" y="836712"/>
              <a:ext cx="1873076" cy="368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810" r="4038" b="7686"/>
            <a:stretch/>
          </p:blipFill>
          <p:spPr bwMode="auto">
            <a:xfrm>
              <a:off x="2879683" y="1208217"/>
              <a:ext cx="1655573" cy="282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9364" y="836712"/>
              <a:ext cx="1873076" cy="368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up 25"/>
            <p:cNvGrpSpPr/>
            <p:nvPr/>
          </p:nvGrpSpPr>
          <p:grpSpPr>
            <a:xfrm>
              <a:off x="6787131" y="1180641"/>
              <a:ext cx="1615862" cy="2916787"/>
              <a:chOff x="6595824" y="2113239"/>
              <a:chExt cx="1567199" cy="2828945"/>
            </a:xfrm>
          </p:grpSpPr>
          <p:pic>
            <p:nvPicPr>
              <p:cNvPr id="34"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959" t="1926" r="3565" b="4121"/>
              <a:stretch/>
            </p:blipFill>
            <p:spPr bwMode="auto">
              <a:xfrm>
                <a:off x="6595824" y="2113239"/>
                <a:ext cx="1567199" cy="282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val 34"/>
              <p:cNvSpPr/>
              <p:nvPr/>
            </p:nvSpPr>
            <p:spPr>
              <a:xfrm>
                <a:off x="6660232" y="2481335"/>
                <a:ext cx="461608" cy="443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36" name="Picture 4"/>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779" b="99631" l="1129" r="98871">
                            <a14:foregroundMark x1="13093" y1="73247" x2="85102" y2="75830"/>
                            <a14:foregroundMark x1="27991" y1="66421" x2="6321" y2="73801"/>
                            <a14:foregroundMark x1="29345" y1="64207" x2="1354" y2="73063"/>
                            <a14:foregroundMark x1="73138" y1="66052" x2="99097" y2="75461"/>
                            <a14:foregroundMark x1="84650" y1="75277" x2="71106" y2="99631"/>
                          </a14:backgroundRemoval>
                        </a14:imgEffect>
                      </a14:imgLayer>
                    </a14:imgProps>
                  </a:ext>
                  <a:ext uri="{28A0092B-C50C-407E-A947-70E740481C1C}">
                    <a14:useLocalDpi xmlns:a14="http://schemas.microsoft.com/office/drawing/2010/main" val="0"/>
                  </a:ext>
                </a:extLst>
              </a:blip>
              <a:srcRect l="8250" t="3853" r="8250" b="12646"/>
              <a:stretch/>
            </p:blipFill>
            <p:spPr bwMode="auto">
              <a:xfrm>
                <a:off x="6699469" y="2456191"/>
                <a:ext cx="383133" cy="468754"/>
              </a:xfrm>
              <a:prstGeom prst="ellipse">
                <a:avLst/>
              </a:prstGeom>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7"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3244" y="2564904"/>
              <a:ext cx="1557125" cy="146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20" t="36315" r="5145" b="35696"/>
            <a:stretch/>
          </p:blipFill>
          <p:spPr bwMode="auto">
            <a:xfrm>
              <a:off x="921338" y="1534242"/>
              <a:ext cx="1684540" cy="103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965300" y="1208217"/>
              <a:ext cx="1590476" cy="3260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30" name="Picture 2"/>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1876" b="14832" l="10000" r="90000">
                          <a14:foregroundMark x1="34550" y1="13738" x2="67883" y2="13861"/>
                          <a14:foregroundMark x1="10706" y1="13366" x2="14599" y2="14604"/>
                          <a14:foregroundMark x1="14112" y1="13243" x2="10462" y2="14480"/>
                        </a14:backgroundRemoval>
                      </a14:imgEffect>
                    </a14:imgLayer>
                  </a14:imgProps>
                </a:ext>
                <a:ext uri="{28A0092B-C50C-407E-A947-70E740481C1C}">
                  <a14:useLocalDpi xmlns:a14="http://schemas.microsoft.com/office/drawing/2010/main" val="0"/>
                </a:ext>
              </a:extLst>
            </a:blip>
            <a:srcRect t="11506" b="84799"/>
            <a:stretch/>
          </p:blipFill>
          <p:spPr bwMode="auto">
            <a:xfrm>
              <a:off x="785716" y="1299704"/>
              <a:ext cx="1969128" cy="1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1187624" y="2348880"/>
              <a:ext cx="456228" cy="2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2" name="Rectangle 31"/>
            <p:cNvSpPr/>
            <p:nvPr/>
          </p:nvSpPr>
          <p:spPr>
            <a:xfrm>
              <a:off x="1187624" y="2415306"/>
              <a:ext cx="720000" cy="2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33" name="Picture 2"/>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artisticBlur/>
                      </a14:imgEffect>
                    </a14:imgLayer>
                  </a14:imgProps>
                </a:ext>
                <a:ext uri="{28A0092B-C50C-407E-A947-70E740481C1C}">
                  <a14:useLocalDpi xmlns:a14="http://schemas.microsoft.com/office/drawing/2010/main" val="0"/>
                </a:ext>
              </a:extLst>
            </a:blip>
            <a:srcRect l="37366" t="41969" r="18914" b="42725"/>
            <a:stretch/>
          </p:blipFill>
          <p:spPr bwMode="auto">
            <a:xfrm>
              <a:off x="1528991" y="1735733"/>
              <a:ext cx="818889" cy="56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63647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13366" y="116632"/>
            <a:ext cx="8299130" cy="576064"/>
          </a:xfrm>
        </p:spPr>
        <p:txBody>
          <a:bodyPr>
            <a:noAutofit/>
          </a:bodyPr>
          <a:lstStyle/>
          <a:p>
            <a:pPr algn="l"/>
            <a:r>
              <a:rPr lang="en-NZ" sz="2800" b="1" dirty="0" smtClean="0">
                <a:solidFill>
                  <a:srgbClr val="323849"/>
                </a:solidFill>
              </a:rPr>
              <a:t>What is the IVL?</a:t>
            </a:r>
            <a:endParaRPr lang="en-NZ" altLang="en-US" sz="2800" b="1" dirty="0">
              <a:solidFill>
                <a:srgbClr val="323849"/>
              </a:solidFill>
            </a:endParaRPr>
          </a:p>
        </p:txBody>
      </p:sp>
      <p:sp>
        <p:nvSpPr>
          <p:cNvPr id="4099" name="Content Placeholder 2"/>
          <p:cNvSpPr>
            <a:spLocks noGrp="1"/>
          </p:cNvSpPr>
          <p:nvPr>
            <p:ph idx="1"/>
          </p:nvPr>
        </p:nvSpPr>
        <p:spPr>
          <a:xfrm>
            <a:off x="323529" y="764703"/>
            <a:ext cx="3600400" cy="5176201"/>
          </a:xfrm>
        </p:spPr>
        <p:txBody>
          <a:bodyPr anchor="ctr">
            <a:noAutofit/>
          </a:bodyPr>
          <a:lstStyle/>
          <a:p>
            <a:r>
              <a:rPr lang="en-NZ" sz="2400" dirty="0"/>
              <a:t>International Visitor Conservation and Tourism Levy (</a:t>
            </a:r>
            <a:r>
              <a:rPr lang="en-NZ" sz="2400" dirty="0" smtClean="0"/>
              <a:t>IVL) NZD$35 is </a:t>
            </a:r>
            <a:r>
              <a:rPr lang="en-NZ" sz="2400" dirty="0"/>
              <a:t>a way for travellers to contribute directly to the tourism infrastructure they use and help protect the natural environment they enjoy during their stay in New Zealand. </a:t>
            </a:r>
            <a:endParaRPr lang="en-NZ" sz="2400" dirty="0" smtClean="0"/>
          </a:p>
          <a:p>
            <a:pPr marL="0" indent="0">
              <a:buNone/>
            </a:pPr>
            <a:endParaRPr lang="en-NZ" sz="2400" dirty="0"/>
          </a:p>
        </p:txBody>
      </p:sp>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221" y="196176"/>
            <a:ext cx="1368152" cy="5760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5910" y="979308"/>
            <a:ext cx="4706101" cy="4632568"/>
          </a:xfrm>
          <a:prstGeom prst="rect">
            <a:avLst/>
          </a:prstGeom>
        </p:spPr>
      </p:pic>
    </p:spTree>
    <p:extLst>
      <p:ext uri="{BB962C8B-B14F-4D97-AF65-F5344CB8AC3E}">
        <p14:creationId xmlns:p14="http://schemas.microsoft.com/office/powerpoint/2010/main" val="3824171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13366" y="332656"/>
            <a:ext cx="6346866" cy="576064"/>
          </a:xfrm>
        </p:spPr>
        <p:txBody>
          <a:bodyPr>
            <a:noAutofit/>
          </a:bodyPr>
          <a:lstStyle/>
          <a:p>
            <a:pPr algn="l"/>
            <a:r>
              <a:rPr lang="en-NZ" sz="2800" b="1" dirty="0" smtClean="0">
                <a:solidFill>
                  <a:srgbClr val="323849"/>
                </a:solidFill>
              </a:rPr>
              <a:t>Why is NZ introducing the NZeTA and why does it matter?</a:t>
            </a:r>
            <a:endParaRPr lang="en-NZ" altLang="en-US" sz="2800" b="1" dirty="0">
              <a:solidFill>
                <a:srgbClr val="323849"/>
              </a:solidFill>
            </a:endParaRPr>
          </a:p>
        </p:txBody>
      </p:sp>
      <p:sp>
        <p:nvSpPr>
          <p:cNvPr id="6" name="Rectangle 5"/>
          <p:cNvSpPr/>
          <p:nvPr/>
        </p:nvSpPr>
        <p:spPr>
          <a:xfrm>
            <a:off x="0" y="6020449"/>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pic>
        <p:nvPicPr>
          <p:cNvPr id="8" name="Picture 4" descr="\\wd.govt.nz\dfs\personal\homedrive\WNI5\allumg2\my pictures\nzgov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6862" y="6309319"/>
            <a:ext cx="1613610" cy="386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d.govt.nz\dfs\personal\homedrive\WNI5\allumg2\My Documents\NZeTA full logo suite May 2019\1 NZeTA logos\NZeTA - Primary logo\RGB\PNG\NZeTA-RGB - mai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3221" y="196176"/>
            <a:ext cx="1368152" cy="57606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277298" y="1340768"/>
            <a:ext cx="8866701" cy="5040233"/>
          </a:xfrm>
          <a:prstGeom prst="rect">
            <a:avLst/>
          </a:prstGeom>
        </p:spPr>
        <p:txBody>
          <a:bodyPr vert="horz" lIns="91401" tIns="45701" rIns="91401" bIns="45701" rtlCol="0">
            <a:no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NZ" sz="2200" dirty="0" smtClean="0">
                <a:solidFill>
                  <a:prstClr val="black"/>
                </a:solidFill>
              </a:rPr>
              <a:t> </a:t>
            </a:r>
            <a:r>
              <a:rPr lang="en-NZ" sz="2200" dirty="0" smtClean="0"/>
              <a:t>Introducing the NZeTA will:</a:t>
            </a:r>
          </a:p>
          <a:p>
            <a:pPr marL="0" indent="0">
              <a:spcBef>
                <a:spcPts val="0"/>
              </a:spcBef>
              <a:buNone/>
            </a:pPr>
            <a:endParaRPr lang="en-NZ" sz="2200" dirty="0" smtClean="0"/>
          </a:p>
          <a:p>
            <a:pPr>
              <a:spcBef>
                <a:spcPts val="0"/>
              </a:spcBef>
            </a:pPr>
            <a:r>
              <a:rPr lang="en-NZ" sz="2200" dirty="0" smtClean="0">
                <a:solidFill>
                  <a:prstClr val="black"/>
                </a:solidFill>
              </a:rPr>
              <a:t>streamline </a:t>
            </a:r>
            <a:r>
              <a:rPr lang="en-NZ" sz="2200" dirty="0">
                <a:solidFill>
                  <a:prstClr val="black"/>
                </a:solidFill>
              </a:rPr>
              <a:t>systems for </a:t>
            </a:r>
            <a:r>
              <a:rPr lang="en-NZ" sz="2200" dirty="0" smtClean="0">
                <a:solidFill>
                  <a:prstClr val="black"/>
                </a:solidFill>
              </a:rPr>
              <a:t>entry which will </a:t>
            </a:r>
            <a:r>
              <a:rPr lang="en-NZ" sz="2200" dirty="0" smtClean="0"/>
              <a:t>speed up border clearance</a:t>
            </a:r>
          </a:p>
          <a:p>
            <a:pPr marL="0" indent="0">
              <a:spcBef>
                <a:spcPts val="0"/>
              </a:spcBef>
              <a:buNone/>
            </a:pPr>
            <a:endParaRPr lang="en-NZ" sz="2200" dirty="0" smtClean="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0819" y="2702221"/>
            <a:ext cx="4738825" cy="3159217"/>
          </a:xfrm>
          <a:prstGeom prst="rect">
            <a:avLst/>
          </a:prstGeom>
        </p:spPr>
      </p:pic>
      <p:sp>
        <p:nvSpPr>
          <p:cNvPr id="10" name="Content Placeholder 2"/>
          <p:cNvSpPr txBox="1">
            <a:spLocks/>
          </p:cNvSpPr>
          <p:nvPr/>
        </p:nvSpPr>
        <p:spPr>
          <a:xfrm>
            <a:off x="276033" y="2420888"/>
            <a:ext cx="4013520" cy="5040233"/>
          </a:xfrm>
          <a:prstGeom prst="rect">
            <a:avLst/>
          </a:prstGeom>
        </p:spPr>
        <p:txBody>
          <a:bodyPr vert="horz" lIns="91401" tIns="45701" rIns="91401" bIns="45701" rtlCol="0">
            <a:noAutofit/>
          </a:bodyPr>
          <a:lstStyle>
            <a:lvl1pPr marL="342752" indent="-342752" algn="l" defTabSz="9140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30" indent="-285628" algn="l" defTabSz="9140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8" indent="-228502" algn="l" defTabSz="9140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1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1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18"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22"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24"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27" indent="-228502" algn="l" defTabSz="9140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endParaRPr lang="en-NZ" sz="2200" dirty="0" smtClean="0"/>
          </a:p>
          <a:p>
            <a:pPr>
              <a:spcBef>
                <a:spcPts val="0"/>
              </a:spcBef>
            </a:pPr>
            <a:r>
              <a:rPr lang="en-NZ" sz="2200" dirty="0" smtClean="0"/>
              <a:t>allow m</a:t>
            </a:r>
            <a:r>
              <a:rPr lang="en-NZ" sz="2200" dirty="0" smtClean="0">
                <a:solidFill>
                  <a:prstClr val="black"/>
                </a:solidFill>
              </a:rPr>
              <a:t>ore </a:t>
            </a:r>
            <a:r>
              <a:rPr lang="en-NZ" sz="2200" dirty="0">
                <a:solidFill>
                  <a:prstClr val="black"/>
                </a:solidFill>
              </a:rPr>
              <a:t>detailed security </a:t>
            </a:r>
            <a:r>
              <a:rPr lang="en-NZ" sz="2200" dirty="0" smtClean="0">
                <a:solidFill>
                  <a:prstClr val="black"/>
                </a:solidFill>
              </a:rPr>
              <a:t>checks to be performed on people who are coming to visit which will </a:t>
            </a:r>
            <a:r>
              <a:rPr lang="en-NZ" sz="2200" dirty="0" smtClean="0"/>
              <a:t>strengthen security and is based on</a:t>
            </a:r>
            <a:r>
              <a:rPr lang="en-NZ" sz="2200" dirty="0" smtClean="0">
                <a:solidFill>
                  <a:prstClr val="black"/>
                </a:solidFill>
              </a:rPr>
              <a:t> best practice border security systems implemented in other countries. </a:t>
            </a:r>
            <a:endParaRPr lang="en-NZ" sz="2200" dirty="0">
              <a:solidFill>
                <a:prstClr val="black"/>
              </a:solidFill>
            </a:endParaRPr>
          </a:p>
        </p:txBody>
      </p:sp>
    </p:spTree>
    <p:extLst>
      <p:ext uri="{BB962C8B-B14F-4D97-AF65-F5344CB8AC3E}">
        <p14:creationId xmlns:p14="http://schemas.microsoft.com/office/powerpoint/2010/main" val="1879252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111598"/>
            <a:ext cx="8299130" cy="581098"/>
          </a:xfrm>
        </p:spPr>
        <p:txBody>
          <a:bodyPr>
            <a:noAutofit/>
          </a:bodyPr>
          <a:lstStyle/>
          <a:p>
            <a:pPr algn="l"/>
            <a:r>
              <a:rPr lang="en-NZ" sz="2800" b="1" dirty="0" smtClean="0">
                <a:solidFill>
                  <a:srgbClr val="323849"/>
                </a:solidFill>
              </a:rPr>
              <a:t>Who needs an NZeTA?</a:t>
            </a:r>
            <a:endParaRPr lang="en-NZ" altLang="en-US" sz="2800" b="1" dirty="0">
              <a:solidFill>
                <a:srgbClr val="323849"/>
              </a:solidFill>
            </a:endParaRPr>
          </a:p>
        </p:txBody>
      </p:sp>
      <p:sp>
        <p:nvSpPr>
          <p:cNvPr id="4099" name="Content Placeholder 2"/>
          <p:cNvSpPr>
            <a:spLocks noGrp="1"/>
          </p:cNvSpPr>
          <p:nvPr>
            <p:ph idx="1"/>
          </p:nvPr>
        </p:nvSpPr>
        <p:spPr>
          <a:xfrm>
            <a:off x="323528" y="908720"/>
            <a:ext cx="8640960" cy="4752528"/>
          </a:xfrm>
        </p:spPr>
        <p:txBody>
          <a:bodyPr>
            <a:noAutofit/>
          </a:bodyPr>
          <a:lstStyle/>
          <a:p>
            <a:pPr>
              <a:defRPr/>
            </a:pPr>
            <a:r>
              <a:rPr lang="en-NZ" sz="1900" dirty="0" smtClean="0"/>
              <a:t>Visitors </a:t>
            </a:r>
            <a:r>
              <a:rPr lang="en-NZ" sz="1900" dirty="0"/>
              <a:t>from 60 </a:t>
            </a:r>
            <a:r>
              <a:rPr lang="en-NZ" sz="1900" b="1" dirty="0"/>
              <a:t>visa waiver </a:t>
            </a:r>
            <a:r>
              <a:rPr lang="en-NZ" sz="1900" dirty="0"/>
              <a:t>countries. </a:t>
            </a:r>
          </a:p>
          <a:p>
            <a:pPr>
              <a:defRPr/>
            </a:pPr>
            <a:r>
              <a:rPr lang="en-NZ" sz="1900" dirty="0" smtClean="0"/>
              <a:t>Transit* </a:t>
            </a:r>
            <a:r>
              <a:rPr lang="en-NZ" sz="1900" dirty="0"/>
              <a:t>passengers from 24 </a:t>
            </a:r>
            <a:r>
              <a:rPr lang="en-NZ" sz="1900" b="1" dirty="0"/>
              <a:t>transit visa waiver </a:t>
            </a:r>
            <a:r>
              <a:rPr lang="en-NZ" sz="1900" dirty="0"/>
              <a:t>countries.</a:t>
            </a:r>
          </a:p>
          <a:p>
            <a:pPr>
              <a:defRPr/>
            </a:pPr>
            <a:r>
              <a:rPr lang="en-NZ" sz="1900" dirty="0"/>
              <a:t>All </a:t>
            </a:r>
            <a:r>
              <a:rPr lang="en-NZ" sz="1900" dirty="0" smtClean="0"/>
              <a:t>airline and cruise line crew members                                                                                 (except those with Australian or New Zealand citizenship).</a:t>
            </a:r>
            <a:endParaRPr lang="en-NZ" sz="1900" dirty="0"/>
          </a:p>
          <a:p>
            <a:pPr>
              <a:defRPr/>
            </a:pPr>
            <a:r>
              <a:rPr lang="en-NZ" sz="1900" dirty="0" smtClean="0">
                <a:solidFill>
                  <a:prstClr val="black"/>
                </a:solidFill>
              </a:rPr>
              <a:t>Australian </a:t>
            </a:r>
            <a:r>
              <a:rPr lang="en-NZ" sz="1900" dirty="0">
                <a:solidFill>
                  <a:prstClr val="black"/>
                </a:solidFill>
              </a:rPr>
              <a:t>Permanent </a:t>
            </a:r>
            <a:r>
              <a:rPr lang="en-NZ" sz="1900" dirty="0" smtClean="0">
                <a:solidFill>
                  <a:prstClr val="black"/>
                </a:solidFill>
              </a:rPr>
              <a:t>Residents, </a:t>
            </a:r>
            <a:r>
              <a:rPr lang="en-NZ" sz="1900" u="sng" dirty="0" smtClean="0">
                <a:solidFill>
                  <a:prstClr val="black"/>
                </a:solidFill>
              </a:rPr>
              <a:t>who will</a:t>
            </a:r>
            <a:r>
              <a:rPr lang="en-NZ" sz="1900" dirty="0" smtClean="0">
                <a:solidFill>
                  <a:prstClr val="black"/>
                </a:solidFill>
              </a:rPr>
              <a:t> need to hold an NZeTA. </a:t>
            </a:r>
          </a:p>
          <a:p>
            <a:pPr marL="0" indent="0">
              <a:buNone/>
              <a:defRPr/>
            </a:pPr>
            <a:endParaRPr lang="en-NZ" sz="1900" b="1" dirty="0" smtClean="0"/>
          </a:p>
          <a:p>
            <a:pPr marL="0" indent="0">
              <a:buNone/>
              <a:defRPr/>
            </a:pPr>
            <a:r>
              <a:rPr lang="en-NZ" sz="1900" b="1" dirty="0" smtClean="0"/>
              <a:t>This equates to around 1.5</a:t>
            </a:r>
            <a:r>
              <a:rPr lang="en-NZ" sz="1900" b="1" dirty="0" smtClean="0">
                <a:solidFill>
                  <a:prstClr val="black"/>
                </a:solidFill>
              </a:rPr>
              <a:t> million people each year.</a:t>
            </a:r>
          </a:p>
          <a:p>
            <a:pPr marL="0" indent="0">
              <a:buNone/>
              <a:defRPr/>
            </a:pPr>
            <a:endParaRPr lang="en-NZ" sz="2000" dirty="0" smtClean="0">
              <a:solidFill>
                <a:prstClr val="black"/>
              </a:solidFill>
            </a:endParaRPr>
          </a:p>
        </p:txBody>
      </p:sp>
      <p:sp>
        <p:nvSpPr>
          <p:cNvPr id="6" name="Rectangle 5"/>
          <p:cNvSpPr/>
          <p:nvPr/>
        </p:nvSpPr>
        <p:spPr>
          <a:xfrm>
            <a:off x="0" y="6041427"/>
            <a:ext cx="9144000" cy="130621"/>
          </a:xfrm>
          <a:prstGeom prst="rect">
            <a:avLst/>
          </a:prstGeom>
          <a:gradFill flip="none" rotWithShape="1">
            <a:gsLst>
              <a:gs pos="543">
                <a:srgbClr val="323849"/>
              </a:gs>
              <a:gs pos="33000">
                <a:srgbClr val="01426A"/>
              </a:gs>
              <a:gs pos="100000">
                <a:srgbClr val="00B1E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845"/>
            <a:endParaRPr lang="en-NZ" dirty="0">
              <a:solidFill>
                <a:prstClr val="white"/>
              </a:solidFill>
            </a:endParaRPr>
          </a:p>
        </p:txBody>
      </p:sp>
      <p:sp>
        <p:nvSpPr>
          <p:cNvPr id="7" name="Rectangle 6"/>
          <p:cNvSpPr/>
          <p:nvPr/>
        </p:nvSpPr>
        <p:spPr>
          <a:xfrm>
            <a:off x="395536" y="3825044"/>
            <a:ext cx="4968552" cy="1836204"/>
          </a:xfrm>
          <a:prstGeom prst="rect">
            <a:avLst/>
          </a:prstGeom>
          <a:solidFill>
            <a:srgbClr val="B9D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NZ" sz="1400" b="1" dirty="0" smtClean="0">
                <a:solidFill>
                  <a:schemeClr val="tx1"/>
                </a:solidFill>
              </a:rPr>
              <a:t>*Transit </a:t>
            </a:r>
            <a:r>
              <a:rPr lang="en-NZ" sz="1400" b="1" dirty="0">
                <a:solidFill>
                  <a:schemeClr val="tx1"/>
                </a:solidFill>
              </a:rPr>
              <a:t>passengers </a:t>
            </a:r>
            <a:r>
              <a:rPr lang="en-NZ" sz="1400" dirty="0" smtClean="0">
                <a:solidFill>
                  <a:schemeClr val="tx1"/>
                </a:solidFill>
              </a:rPr>
              <a:t>from </a:t>
            </a:r>
            <a:r>
              <a:rPr lang="en-NZ" sz="1400" dirty="0">
                <a:solidFill>
                  <a:schemeClr val="tx1"/>
                </a:solidFill>
              </a:rPr>
              <a:t>visa waiver or transit visa waiver countries need an </a:t>
            </a:r>
            <a:r>
              <a:rPr lang="en-NZ" sz="1400" dirty="0" smtClean="0">
                <a:solidFill>
                  <a:schemeClr val="tx1"/>
                </a:solidFill>
              </a:rPr>
              <a:t>NZeTA </a:t>
            </a:r>
            <a:r>
              <a:rPr lang="en-NZ" sz="1400" dirty="0">
                <a:solidFill>
                  <a:schemeClr val="tx1"/>
                </a:solidFill>
              </a:rPr>
              <a:t>to transit through Auckland International </a:t>
            </a:r>
            <a:r>
              <a:rPr lang="en-NZ" sz="1400" dirty="0" smtClean="0">
                <a:solidFill>
                  <a:schemeClr val="tx1"/>
                </a:solidFill>
              </a:rPr>
              <a:t>Airport, on </a:t>
            </a:r>
            <a:r>
              <a:rPr lang="en-NZ" sz="1400" dirty="0">
                <a:solidFill>
                  <a:schemeClr val="tx1"/>
                </a:solidFill>
              </a:rPr>
              <a:t>the way to another country. </a:t>
            </a:r>
            <a:endParaRPr lang="en-NZ" sz="1400" dirty="0" smtClean="0">
              <a:solidFill>
                <a:schemeClr val="tx1"/>
              </a:solidFill>
            </a:endParaRPr>
          </a:p>
          <a:p>
            <a:pPr>
              <a:defRPr/>
            </a:pPr>
            <a:endParaRPr lang="en-NZ" sz="1400" dirty="0" smtClean="0">
              <a:solidFill>
                <a:schemeClr val="tx1"/>
              </a:solidFill>
            </a:endParaRPr>
          </a:p>
          <a:p>
            <a:pPr>
              <a:defRPr/>
            </a:pPr>
            <a:r>
              <a:rPr lang="en-NZ" sz="1400" dirty="0" smtClean="0">
                <a:solidFill>
                  <a:schemeClr val="tx1"/>
                </a:solidFill>
              </a:rPr>
              <a:t>People transiting via </a:t>
            </a:r>
            <a:r>
              <a:rPr lang="en-NZ" sz="1400" dirty="0">
                <a:solidFill>
                  <a:schemeClr val="tx1"/>
                </a:solidFill>
              </a:rPr>
              <a:t>Auckland International Airport</a:t>
            </a:r>
            <a:r>
              <a:rPr lang="en-NZ" sz="1400" dirty="0" smtClean="0">
                <a:solidFill>
                  <a:schemeClr val="tx1"/>
                </a:solidFill>
              </a:rPr>
              <a:t> </a:t>
            </a:r>
            <a:r>
              <a:rPr lang="en-NZ" sz="1400" dirty="0">
                <a:solidFill>
                  <a:schemeClr val="tx1"/>
                </a:solidFill>
              </a:rPr>
              <a:t>to or from Australia, regardless of nationality, can </a:t>
            </a:r>
            <a:r>
              <a:rPr lang="en-NZ" sz="1400" dirty="0" smtClean="0">
                <a:solidFill>
                  <a:schemeClr val="tx1"/>
                </a:solidFill>
              </a:rPr>
              <a:t>travel with </a:t>
            </a:r>
            <a:r>
              <a:rPr lang="en-NZ" sz="1400" dirty="0">
                <a:solidFill>
                  <a:schemeClr val="tx1"/>
                </a:solidFill>
              </a:rPr>
              <a:t>an </a:t>
            </a:r>
            <a:r>
              <a:rPr lang="en-NZ" sz="1400" dirty="0" smtClean="0">
                <a:solidFill>
                  <a:schemeClr val="tx1"/>
                </a:solidFill>
              </a:rPr>
              <a:t>NZeTA.</a:t>
            </a:r>
            <a:endParaRPr lang="en-NZ" sz="1400" dirty="0">
              <a:solidFill>
                <a:schemeClr val="tx1"/>
              </a:solidFill>
            </a:endParaRPr>
          </a:p>
        </p:txBody>
      </p:sp>
      <p:sp>
        <p:nvSpPr>
          <p:cNvPr id="8" name="Rectangle 7"/>
          <p:cNvSpPr/>
          <p:nvPr/>
        </p:nvSpPr>
        <p:spPr>
          <a:xfrm>
            <a:off x="5652120" y="3825044"/>
            <a:ext cx="3024336" cy="1836204"/>
          </a:xfrm>
          <a:prstGeom prst="rect">
            <a:avLst/>
          </a:prstGeom>
          <a:solidFill>
            <a:srgbClr val="B9D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NZ" sz="1400" b="1" dirty="0" smtClean="0">
                <a:solidFill>
                  <a:schemeClr val="tx1"/>
                </a:solidFill>
              </a:rPr>
              <a:t>Cruise </a:t>
            </a:r>
            <a:r>
              <a:rPr lang="en-NZ" sz="1400" b="1" dirty="0">
                <a:solidFill>
                  <a:schemeClr val="tx1"/>
                </a:solidFill>
              </a:rPr>
              <a:t>ship passengers </a:t>
            </a:r>
            <a:r>
              <a:rPr lang="en-NZ" sz="1400" dirty="0" smtClean="0">
                <a:solidFill>
                  <a:schemeClr val="tx1"/>
                </a:solidFill>
              </a:rPr>
              <a:t>from visa </a:t>
            </a:r>
            <a:r>
              <a:rPr lang="en-NZ" sz="1400" dirty="0">
                <a:solidFill>
                  <a:schemeClr val="tx1"/>
                </a:solidFill>
              </a:rPr>
              <a:t>required </a:t>
            </a:r>
            <a:r>
              <a:rPr lang="en-NZ" sz="1400" dirty="0" smtClean="0">
                <a:solidFill>
                  <a:schemeClr val="tx1"/>
                </a:solidFill>
              </a:rPr>
              <a:t>countries, who are travelling </a:t>
            </a:r>
            <a:r>
              <a:rPr lang="en-NZ" sz="1400" dirty="0">
                <a:solidFill>
                  <a:schemeClr val="tx1"/>
                </a:solidFill>
              </a:rPr>
              <a:t>to New Zealand on a cruise ship, </a:t>
            </a:r>
            <a:r>
              <a:rPr lang="en-NZ" sz="1400" dirty="0" smtClean="0">
                <a:solidFill>
                  <a:schemeClr val="tx1"/>
                </a:solidFill>
              </a:rPr>
              <a:t>can </a:t>
            </a:r>
            <a:r>
              <a:rPr lang="en-NZ" sz="1400" dirty="0">
                <a:solidFill>
                  <a:schemeClr val="tx1"/>
                </a:solidFill>
              </a:rPr>
              <a:t>hold </a:t>
            </a:r>
            <a:r>
              <a:rPr lang="en-NZ" sz="1400" dirty="0" smtClean="0">
                <a:solidFill>
                  <a:schemeClr val="tx1"/>
                </a:solidFill>
              </a:rPr>
              <a:t>either an NZeTA </a:t>
            </a:r>
            <a:r>
              <a:rPr lang="en-NZ" sz="1400" dirty="0">
                <a:solidFill>
                  <a:schemeClr val="tx1"/>
                </a:solidFill>
              </a:rPr>
              <a:t>or a visa. If </a:t>
            </a:r>
            <a:r>
              <a:rPr lang="en-NZ" sz="1400" dirty="0" smtClean="0">
                <a:solidFill>
                  <a:schemeClr val="tx1"/>
                </a:solidFill>
              </a:rPr>
              <a:t>they are </a:t>
            </a:r>
            <a:r>
              <a:rPr lang="en-NZ" sz="1400" dirty="0">
                <a:solidFill>
                  <a:schemeClr val="tx1"/>
                </a:solidFill>
              </a:rPr>
              <a:t>flying into New Zealand to meet a cruise ship, </a:t>
            </a:r>
            <a:r>
              <a:rPr lang="en-NZ" sz="1400" dirty="0" smtClean="0">
                <a:solidFill>
                  <a:schemeClr val="tx1"/>
                </a:solidFill>
              </a:rPr>
              <a:t>they will </a:t>
            </a:r>
            <a:r>
              <a:rPr lang="en-NZ" sz="1400" dirty="0">
                <a:solidFill>
                  <a:schemeClr val="tx1"/>
                </a:solidFill>
              </a:rPr>
              <a:t>need to apply for a visa</a:t>
            </a:r>
            <a:r>
              <a:rPr lang="en-NZ" sz="1400" dirty="0" smtClean="0">
                <a:solidFill>
                  <a:schemeClr val="tx1"/>
                </a:solidFill>
              </a:rPr>
              <a:t>.</a:t>
            </a:r>
            <a:endParaRPr lang="en-NZ" sz="1400" dirty="0">
              <a:solidFill>
                <a:schemeClr val="tx1"/>
              </a:solidFill>
            </a:endParaRPr>
          </a:p>
        </p:txBody>
      </p:sp>
      <p:sp>
        <p:nvSpPr>
          <p:cNvPr id="2" name="Rectangle 1"/>
          <p:cNvSpPr/>
          <p:nvPr/>
        </p:nvSpPr>
        <p:spPr>
          <a:xfrm>
            <a:off x="323528" y="3419708"/>
            <a:ext cx="1718868" cy="369332"/>
          </a:xfrm>
          <a:prstGeom prst="rect">
            <a:avLst/>
          </a:prstGeom>
        </p:spPr>
        <p:txBody>
          <a:bodyPr wrap="none">
            <a:spAutoFit/>
          </a:bodyPr>
          <a:lstStyle/>
          <a:p>
            <a:pPr>
              <a:defRPr/>
            </a:pPr>
            <a:r>
              <a:rPr lang="en-NZ" b="1" dirty="0">
                <a:solidFill>
                  <a:prstClr val="black"/>
                </a:solidFill>
                <a:latin typeface="Calibri Light" panose="020F0302020204030204" pitchFamily="34" charset="0"/>
              </a:rPr>
              <a:t>Important notes:</a:t>
            </a:r>
          </a:p>
        </p:txBody>
      </p:sp>
      <p:sp>
        <p:nvSpPr>
          <p:cNvPr id="9" name="Rectangle 8"/>
          <p:cNvSpPr/>
          <p:nvPr/>
        </p:nvSpPr>
        <p:spPr>
          <a:xfrm>
            <a:off x="323528" y="6237312"/>
            <a:ext cx="2304256" cy="481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0" name="Picture 3" descr="\\wd.govt.nz\dfs\personal\homedrive\WNI5\allumg2\my pictures\inz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244" y="6360998"/>
            <a:ext cx="1008112" cy="306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wd.govt.nz\dfs\personal\homedrive\WNI5\allumg2\my pictures\nzgov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9019" y="6237312"/>
            <a:ext cx="1613610" cy="4097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wd.govt.nz\dfs\personal\homedrive\WNI5\allumg2\My Documents\NZeTA full logo suite May 2019\1 NZeTA logos\NZeTA - Primary logo\RGB\PNG\NZeTA-RGB - main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2" y="188640"/>
            <a:ext cx="1462317"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09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30930</TotalTime>
  <Words>4765</Words>
  <Application>Microsoft Office PowerPoint</Application>
  <PresentationFormat>On-screen Show (4:3)</PresentationFormat>
  <Paragraphs>625</Paragraphs>
  <Slides>33</Slides>
  <Notes>33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MS PGothic</vt:lpstr>
      <vt:lpstr>Arial</vt:lpstr>
      <vt:lpstr>Calibri</vt:lpstr>
      <vt:lpstr>Calibri Light</vt:lpstr>
      <vt:lpstr>OCR A Extended</vt:lpstr>
      <vt:lpstr>Times New Roman</vt:lpstr>
      <vt:lpstr>Custom Design</vt:lpstr>
      <vt:lpstr>1_Office Theme</vt:lpstr>
      <vt:lpstr>Office Theme</vt:lpstr>
      <vt:lpstr>PowerPoint Presentation</vt:lpstr>
      <vt:lpstr>Session Outline</vt:lpstr>
      <vt:lpstr>PowerPoint Presentation</vt:lpstr>
      <vt:lpstr>What is an NZeTA?</vt:lpstr>
      <vt:lpstr>How do travellers request an NZeTA?</vt:lpstr>
      <vt:lpstr>Using the Mobile App</vt:lpstr>
      <vt:lpstr>What is the IVL?</vt:lpstr>
      <vt:lpstr>Why is NZ introducing the NZeTA and why does it matter?</vt:lpstr>
      <vt:lpstr>Who needs an NZeTA?</vt:lpstr>
      <vt:lpstr>Who does not need an NZeTA?</vt:lpstr>
      <vt:lpstr>How have we communicated with travellers?</vt:lpstr>
      <vt:lpstr>Communication Toolkit </vt:lpstr>
      <vt:lpstr>PowerPoint Presentation</vt:lpstr>
      <vt:lpstr>What you need to do to support travellers</vt:lpstr>
      <vt:lpstr>What is not changing?   </vt:lpstr>
      <vt:lpstr>What is changing?    </vt:lpstr>
      <vt:lpstr>What support will be in place? </vt:lpstr>
      <vt:lpstr>PowerPoint Presentation</vt:lpstr>
      <vt:lpstr>PowerPoint Presentation</vt:lpstr>
      <vt:lpstr>Scenario 1: Discussion Points</vt:lpstr>
      <vt:lpstr>PowerPoint Presentation</vt:lpstr>
      <vt:lpstr>Scenario 2: Discussion Points</vt:lpstr>
      <vt:lpstr>PowerPoint Presentation</vt:lpstr>
      <vt:lpstr>Recap key points</vt:lpstr>
      <vt:lpstr>Key Contacts</vt:lpstr>
      <vt:lpstr>Any Questions?</vt:lpstr>
      <vt:lpstr>Kia Ora </vt:lpstr>
      <vt:lpstr>PowerPoint Presentation</vt:lpstr>
      <vt:lpstr>Principles for handling ‘Do Not Board’ responses</vt:lpstr>
      <vt:lpstr>Who needs an NZeTA matrix</vt:lpstr>
      <vt:lpstr>List of visa waiver countries and territories (60)  as at 1 October 2019 – for an up to date list please visit www.immigration.govt.nz/nzeta</vt:lpstr>
      <vt:lpstr>List of transit visa waiver countries (24) as at 1 October 2019 – for an up to date list please visit www.immigration.govt.nz/nzeta</vt:lpstr>
      <vt:lpstr>Exemptions</vt:lpstr>
    </vt:vector>
  </TitlesOfParts>
  <Company>Ministry of Economic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Travel Authority</dc:title>
  <dc:creator>Michael Smith</dc:creator>
  <cp:lastModifiedBy>Paula Cook</cp:lastModifiedBy>
  <cp:revision>877</cp:revision>
  <cp:lastPrinted>2019-08-29T00:31:47Z</cp:lastPrinted>
  <dcterms:created xsi:type="dcterms:W3CDTF">2019-03-17T21:19:40Z</dcterms:created>
  <dcterms:modified xsi:type="dcterms:W3CDTF">2019-09-26T00:25:57Z</dcterms:modified>
</cp:coreProperties>
</file>