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1"/>
  </p:sldMasterIdLst>
  <p:handoutMasterIdLst>
    <p:handoutMasterId r:id="rId19"/>
  </p:handoutMasterIdLst>
  <p:sldIdLst>
    <p:sldId id="256" r:id="rId2"/>
    <p:sldId id="275" r:id="rId3"/>
    <p:sldId id="274" r:id="rId4"/>
    <p:sldId id="264" r:id="rId5"/>
    <p:sldId id="265" r:id="rId6"/>
    <p:sldId id="276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8" r:id="rId15"/>
    <p:sldId id="279" r:id="rId16"/>
    <p:sldId id="280" r:id="rId17"/>
    <p:sldId id="290" r:id="rId18"/>
  </p:sldIdLst>
  <p:sldSz cx="9144000" cy="5143500" type="screen16x9"/>
  <p:notesSz cx="6864350" cy="9996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56" d="100"/>
          <a:sy n="156" d="100"/>
        </p:scale>
        <p:origin x="-32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59678276-E3A0-47E7-91C6-E041759F62C5}" type="datetimeFigureOut">
              <a:rPr lang="en-GB" smtClean="0"/>
              <a:t>26/07/2017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2F9FF3DA-1357-4A2B-9F53-0AB7ED63D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214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479" y="270039"/>
            <a:ext cx="8810063" cy="2277042"/>
          </a:xfrm>
        </p:spPr>
        <p:txBody>
          <a:bodyPr tIns="0" bIns="0" anchor="b" anchorCtr="0">
            <a:noAutofit/>
          </a:bodyPr>
          <a:lstStyle>
            <a:lvl1pPr algn="ctr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79" y="2659180"/>
            <a:ext cx="8810063" cy="1445895"/>
          </a:xfrm>
        </p:spPr>
        <p:txBody>
          <a:bodyPr tIns="0" bIns="0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bluestrip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0087"/>
            <a:ext cx="914400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89" y="204787"/>
            <a:ext cx="31804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373698" cy="41669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389" y="1299600"/>
            <a:ext cx="3180413" cy="30721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5103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087195"/>
            <a:ext cx="9144000" cy="1423176"/>
          </a:xfrm>
          <a:gradFill flip="none" rotWithShape="1">
            <a:gsLst>
              <a:gs pos="21000">
                <a:schemeClr val="accent2">
                  <a:alpha val="75000"/>
                </a:schemeClr>
              </a:gs>
              <a:gs pos="100000">
                <a:schemeClr val="accent2">
                  <a:alpha val="0"/>
                </a:schemeClr>
              </a:gs>
            </a:gsLst>
            <a:lin ang="16200000" scaled="0"/>
            <a:tileRect/>
          </a:gradFill>
        </p:spPr>
        <p:txBody>
          <a:bodyPr lIns="180000" tIns="0" rIns="180000" bIns="180000" anchor="b" anchorCtr="0"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4870" y="205979"/>
            <a:ext cx="2057400" cy="41730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9034" y="205979"/>
            <a:ext cx="6523436" cy="41730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10087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Drag background image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479" y="488987"/>
            <a:ext cx="8810063" cy="2058093"/>
          </a:xfrm>
        </p:spPr>
        <p:txBody>
          <a:bodyPr tIns="0" bIns="0" anchor="b" anchorCtr="0">
            <a:noAutofit/>
          </a:bodyPr>
          <a:lstStyle>
            <a:lvl1pPr algn="ctr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79" y="2659180"/>
            <a:ext cx="8810063" cy="1445895"/>
          </a:xfrm>
        </p:spPr>
        <p:txBody>
          <a:bodyPr tIns="0" bIns="0">
            <a:normAutofit/>
          </a:bodyPr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9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2130362"/>
            <a:ext cx="8695919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034" y="924940"/>
            <a:ext cx="8695919" cy="112514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034" y="1299600"/>
            <a:ext cx="4286766" cy="30871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9600"/>
            <a:ext cx="4315146" cy="30871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598458" y="7299"/>
            <a:ext cx="4545541" cy="4503738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4" y="204348"/>
            <a:ext cx="4221550" cy="9683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034" y="1299600"/>
            <a:ext cx="4221550" cy="30288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7299"/>
            <a:ext cx="9143999" cy="4503738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r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Drag picture to placeholder </a:t>
            </a:r>
            <a:br>
              <a:rPr lang="en-US" dirty="0" smtClean="0"/>
            </a:br>
            <a:r>
              <a:rPr lang="en-US" dirty="0" smtClean="0"/>
              <a:t>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3" y="204348"/>
            <a:ext cx="5206929" cy="9683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034" y="1299600"/>
            <a:ext cx="4112058" cy="3028808"/>
          </a:xfrm>
        </p:spPr>
        <p:txBody>
          <a:bodyPr/>
          <a:lstStyle>
            <a:lvl1pPr>
              <a:buClr>
                <a:schemeClr val="accent3"/>
              </a:buClr>
              <a:defRPr sz="2400">
                <a:solidFill>
                  <a:schemeClr val="tx2"/>
                </a:solidFill>
              </a:defRPr>
            </a:lvl1pPr>
            <a:lvl2pPr>
              <a:buClr>
                <a:schemeClr val="accent3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accent3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accent3"/>
              </a:buCl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8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ight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7299"/>
            <a:ext cx="9143999" cy="4503738"/>
          </a:xfr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r">
              <a:buFontTx/>
              <a:buNone/>
              <a:defRPr sz="2000" baseline="0"/>
            </a:lvl1pPr>
          </a:lstStyle>
          <a:p>
            <a:r>
              <a:rPr lang="en-US" dirty="0" smtClean="0"/>
              <a:t>Drag picture to placeholder </a:t>
            </a:r>
            <a:br>
              <a:rPr lang="en-US" dirty="0" smtClean="0"/>
            </a:br>
            <a:r>
              <a:rPr lang="en-US" dirty="0" smtClean="0"/>
              <a:t>or click icon to add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4379485" cy="45110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33" y="204348"/>
            <a:ext cx="5206929" cy="96835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034" y="1299600"/>
            <a:ext cx="4155853" cy="30288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7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034" y="204348"/>
            <a:ext cx="8754312" cy="9683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034" y="1299104"/>
            <a:ext cx="8754312" cy="3021510"/>
          </a:xfrm>
          <a:prstGeom prst="rect">
            <a:avLst/>
          </a:prstGeom>
        </p:spPr>
        <p:txBody>
          <a:bodyPr vert="horz" lIns="91440" tIns="45720" rIns="9144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9034" y="4854839"/>
            <a:ext cx="652270" cy="1559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7/26/2017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9034" y="4594235"/>
            <a:ext cx="4221550" cy="2276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04" y="4854839"/>
            <a:ext cx="455188" cy="155916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7" r:id="rId3"/>
    <p:sldLayoutId id="2147493458" r:id="rId4"/>
    <p:sldLayoutId id="2147493459" r:id="rId5"/>
    <p:sldLayoutId id="2147493460" r:id="rId6"/>
    <p:sldLayoutId id="2147493468" r:id="rId7"/>
    <p:sldLayoutId id="2147493469" r:id="rId8"/>
    <p:sldLayoutId id="2147493461" r:id="rId9"/>
    <p:sldLayoutId id="2147493462" r:id="rId10"/>
    <p:sldLayoutId id="2147493463" r:id="rId11"/>
    <p:sldLayoutId id="2147493464" r:id="rId12"/>
    <p:sldLayoutId id="2147493465" r:id="rId13"/>
    <p:sldLayoutId id="2147493466" r:id="rId1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hcr.org/resettlement-data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UNHCR Overview</a:t>
            </a:r>
            <a:br>
              <a:rPr lang="en-US" dirty="0"/>
            </a:br>
            <a:r>
              <a:rPr lang="en-US" dirty="0"/>
              <a:t> on Current Global</a:t>
            </a:r>
            <a:br>
              <a:rPr lang="en-US" dirty="0"/>
            </a:br>
            <a:r>
              <a:rPr lang="en-US" dirty="0"/>
              <a:t> Refugee Resettlement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42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717550" indent="0">
              <a:buNone/>
            </a:pPr>
            <a:r>
              <a:rPr lang="en-US" dirty="0" smtClean="0"/>
              <a:t>Democratic </a:t>
            </a:r>
            <a:r>
              <a:rPr lang="en-US" dirty="0"/>
              <a:t>Republic of </a:t>
            </a:r>
            <a:r>
              <a:rPr lang="en-US" dirty="0" smtClean="0"/>
              <a:t>Congo</a:t>
            </a:r>
          </a:p>
          <a:p>
            <a:pPr marL="1347788" indent="-271463"/>
            <a:r>
              <a:rPr lang="en-US" dirty="0" smtClean="0"/>
              <a:t>second </a:t>
            </a:r>
            <a:r>
              <a:rPr lang="en-US" dirty="0"/>
              <a:t>top country of origin for </a:t>
            </a:r>
            <a:r>
              <a:rPr lang="en-US" dirty="0" smtClean="0"/>
              <a:t>resettlement</a:t>
            </a:r>
          </a:p>
          <a:p>
            <a:pPr marL="1347788" indent="-271463"/>
            <a:r>
              <a:rPr lang="en-US" dirty="0" smtClean="0"/>
              <a:t>22,800 </a:t>
            </a:r>
            <a:r>
              <a:rPr lang="en-US" dirty="0"/>
              <a:t>refugees referred in </a:t>
            </a:r>
            <a:r>
              <a:rPr lang="en-US" dirty="0" smtClean="0"/>
              <a:t>2016</a:t>
            </a:r>
          </a:p>
          <a:p>
            <a:pPr marL="717550" indent="0">
              <a:spcBef>
                <a:spcPts val="1800"/>
              </a:spcBef>
              <a:buNone/>
            </a:pPr>
            <a:r>
              <a:rPr lang="en-US" dirty="0" smtClean="0"/>
              <a:t>Since 2012</a:t>
            </a:r>
          </a:p>
          <a:p>
            <a:pPr marL="1347788" indent="-271463"/>
            <a:r>
              <a:rPr lang="en-US" dirty="0" smtClean="0"/>
              <a:t>over </a:t>
            </a:r>
            <a:r>
              <a:rPr lang="en-US" dirty="0"/>
              <a:t>80,000 Congolese </a:t>
            </a:r>
            <a:r>
              <a:rPr lang="en-US" dirty="0" smtClean="0"/>
              <a:t>refugees submitted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9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Other </a:t>
            </a:r>
            <a:r>
              <a:rPr lang="en-US" dirty="0"/>
              <a:t>top countries of origin in </a:t>
            </a:r>
            <a:r>
              <a:rPr lang="en-US" dirty="0" smtClean="0"/>
              <a:t>2016:</a:t>
            </a:r>
          </a:p>
          <a:p>
            <a:pPr marL="2689225" indent="0">
              <a:spcBef>
                <a:spcPts val="1200"/>
              </a:spcBef>
              <a:buNone/>
              <a:tabLst>
                <a:tab pos="4308475" algn="l"/>
              </a:tabLst>
            </a:pPr>
            <a:r>
              <a:rPr lang="en-US" dirty="0" smtClean="0"/>
              <a:t>Iraq:	12,800</a:t>
            </a:r>
            <a:endParaRPr lang="en-US" dirty="0"/>
          </a:p>
          <a:p>
            <a:pPr marL="2689225" indent="0">
              <a:buNone/>
              <a:tabLst>
                <a:tab pos="4308475" algn="l"/>
              </a:tabLst>
            </a:pPr>
            <a:r>
              <a:rPr lang="en-US" dirty="0" smtClean="0"/>
              <a:t>Somalia:	10,500</a:t>
            </a:r>
          </a:p>
          <a:p>
            <a:pPr marL="2689225" indent="0">
              <a:buNone/>
              <a:tabLst>
                <a:tab pos="4308475" algn="l"/>
              </a:tabLst>
            </a:pPr>
            <a:r>
              <a:rPr lang="en-US" dirty="0" smtClean="0"/>
              <a:t>Myanmar:	10,100</a:t>
            </a:r>
          </a:p>
          <a:p>
            <a:pPr marL="2689225" indent="0">
              <a:buNone/>
              <a:tabLst>
                <a:tab pos="4308475" algn="l"/>
              </a:tabLst>
            </a:pPr>
            <a:r>
              <a:rPr lang="en-US" dirty="0" smtClean="0"/>
              <a:t>Sudan:	  5,400</a:t>
            </a:r>
          </a:p>
          <a:p>
            <a:pPr marL="2689225" indent="0">
              <a:buNone/>
              <a:tabLst>
                <a:tab pos="4308475" algn="l"/>
              </a:tabLst>
            </a:pPr>
            <a:r>
              <a:rPr lang="en-US" dirty="0" smtClean="0"/>
              <a:t>Bhutan:	  5,400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57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 smtClean="0"/>
              <a:t>125,600 refugees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 smtClean="0"/>
              <a:t>were </a:t>
            </a:r>
            <a:r>
              <a:rPr lang="en-US" dirty="0"/>
              <a:t>able to depart </a:t>
            </a:r>
            <a:r>
              <a:rPr lang="en-US" dirty="0" smtClean="0"/>
              <a:t>and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 smtClean="0"/>
              <a:t>start </a:t>
            </a:r>
            <a:r>
              <a:rPr lang="en-US" dirty="0"/>
              <a:t>a new life through resettlement in </a:t>
            </a:r>
            <a:r>
              <a:rPr lang="en-US" dirty="0" smtClean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0464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u="sng" dirty="0" smtClean="0">
              <a:hlinkClick r:id="rId2"/>
            </a:endParaRPr>
          </a:p>
          <a:p>
            <a:pPr marL="0" indent="0" algn="ctr">
              <a:buNone/>
            </a:pPr>
            <a:r>
              <a:rPr lang="en-US" u="sng" dirty="0" smtClean="0">
                <a:hlinkClick r:id="rId2"/>
              </a:rPr>
              <a:t>www.unhcr.org/resettlement-data.html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9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Strengthening resettlement processing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46" y="1298575"/>
            <a:ext cx="4805487" cy="3204000"/>
          </a:xfrm>
        </p:spPr>
      </p:pic>
    </p:spTree>
    <p:extLst>
      <p:ext uri="{BB962C8B-B14F-4D97-AF65-F5344CB8AC3E}">
        <p14:creationId xmlns:p14="http://schemas.microsoft.com/office/powerpoint/2010/main" val="154147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Capacity building and partnership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66" y="1298575"/>
            <a:ext cx="4824848" cy="3204000"/>
          </a:xfrm>
        </p:spPr>
      </p:pic>
    </p:spTree>
    <p:extLst>
      <p:ext uri="{BB962C8B-B14F-4D97-AF65-F5344CB8AC3E}">
        <p14:creationId xmlns:p14="http://schemas.microsoft.com/office/powerpoint/2010/main" val="25068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03" y="1298575"/>
            <a:ext cx="4807173" cy="3204000"/>
          </a:xfrm>
        </p:spPr>
      </p:pic>
    </p:spTree>
    <p:extLst>
      <p:ext uri="{BB962C8B-B14F-4D97-AF65-F5344CB8AC3E}">
        <p14:creationId xmlns:p14="http://schemas.microsoft.com/office/powerpoint/2010/main" val="1438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90" y="1299104"/>
            <a:ext cx="4806000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190" y="1298575"/>
            <a:ext cx="4806000" cy="3204000"/>
          </a:xfrm>
        </p:spPr>
      </p:pic>
    </p:spTree>
    <p:extLst>
      <p:ext uri="{BB962C8B-B14F-4D97-AF65-F5344CB8AC3E}">
        <p14:creationId xmlns:p14="http://schemas.microsoft.com/office/powerpoint/2010/main" val="17456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 smtClean="0"/>
              <a:t>2016: </a:t>
            </a:r>
            <a:r>
              <a:rPr lang="en-US" dirty="0"/>
              <a:t>global resettlement </a:t>
            </a:r>
            <a:r>
              <a:rPr lang="en-US" dirty="0" smtClean="0"/>
              <a:t>at </a:t>
            </a:r>
            <a:r>
              <a:rPr lang="en-US" dirty="0"/>
              <a:t>20-year </a:t>
            </a:r>
            <a:r>
              <a:rPr lang="en-US" dirty="0" smtClean="0"/>
              <a:t>high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 smtClean="0"/>
              <a:t>over </a:t>
            </a:r>
            <a:r>
              <a:rPr lang="en-US" dirty="0"/>
              <a:t>162,000 refugees referred by </a:t>
            </a:r>
            <a:r>
              <a:rPr lang="en-US" dirty="0" smtClean="0"/>
              <a:t>UNHCR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 smtClean="0"/>
              <a:t>almost </a:t>
            </a:r>
            <a:r>
              <a:rPr lang="en-US" dirty="0"/>
              <a:t>126,000 able to </a:t>
            </a:r>
            <a:r>
              <a:rPr lang="en-US" dirty="0" smtClean="0"/>
              <a:t>depart and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dirty="0" smtClean="0"/>
              <a:t> </a:t>
            </a:r>
            <a:r>
              <a:rPr lang="en-US" dirty="0"/>
              <a:t>start building a new life in their new home </a:t>
            </a:r>
            <a:r>
              <a:rPr lang="en-US" dirty="0" smtClean="0"/>
              <a:t>country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46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93" y="1298575"/>
            <a:ext cx="4424394" cy="3204000"/>
          </a:xfrm>
        </p:spPr>
      </p:pic>
    </p:spTree>
    <p:extLst>
      <p:ext uri="{BB962C8B-B14F-4D97-AF65-F5344CB8AC3E}">
        <p14:creationId xmlns:p14="http://schemas.microsoft.com/office/powerpoint/2010/main" val="19924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2012:   74,800 submissions</a:t>
            </a:r>
          </a:p>
          <a:p>
            <a:pPr marL="0" indent="0" algn="ctr">
              <a:buNone/>
            </a:pPr>
            <a:r>
              <a:rPr lang="en-US" dirty="0" smtClean="0"/>
              <a:t>2015: 134,000 </a:t>
            </a:r>
            <a:r>
              <a:rPr lang="en-US" dirty="0"/>
              <a:t>submissions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2016: 162,500 submissions</a:t>
            </a:r>
          </a:p>
        </p:txBody>
      </p:sp>
    </p:spTree>
    <p:extLst>
      <p:ext uri="{BB962C8B-B14F-4D97-AF65-F5344CB8AC3E}">
        <p14:creationId xmlns:p14="http://schemas.microsoft.com/office/powerpoint/2010/main" val="34859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Increase </a:t>
            </a:r>
            <a:r>
              <a:rPr lang="en-US" dirty="0"/>
              <a:t>of 21% in 2016 compared to </a:t>
            </a:r>
            <a:r>
              <a:rPr lang="en-US" dirty="0" smtClean="0"/>
              <a:t>2015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Doubling+ </a:t>
            </a:r>
            <a:r>
              <a:rPr lang="en-US" dirty="0"/>
              <a:t>of resettlement submissions since </a:t>
            </a:r>
            <a:r>
              <a:rPr lang="en-US" dirty="0" smtClean="0"/>
              <a:t>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3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30238" indent="0">
              <a:buNone/>
            </a:pPr>
            <a:endParaRPr lang="en-US" dirty="0"/>
          </a:p>
          <a:p>
            <a:pPr marL="447675" indent="0">
              <a:buNone/>
            </a:pPr>
            <a:r>
              <a:rPr lang="en-US" dirty="0" smtClean="0"/>
              <a:t> Middle </a:t>
            </a:r>
            <a:r>
              <a:rPr lang="en-US" dirty="0"/>
              <a:t>East and North </a:t>
            </a:r>
            <a:r>
              <a:rPr lang="en-US" dirty="0" smtClean="0"/>
              <a:t>Africa:	67,400 (</a:t>
            </a:r>
            <a:r>
              <a:rPr lang="en-US" dirty="0"/>
              <a:t>41</a:t>
            </a:r>
            <a:r>
              <a:rPr lang="en-US" dirty="0" smtClean="0"/>
              <a:t>%)</a:t>
            </a:r>
          </a:p>
          <a:p>
            <a:pPr marL="630238" indent="0">
              <a:buNone/>
            </a:pPr>
            <a:r>
              <a:rPr lang="en-US" dirty="0" smtClean="0"/>
              <a:t>								Africa:	44,000 </a:t>
            </a:r>
            <a:r>
              <a:rPr lang="en-US" dirty="0"/>
              <a:t>(27</a:t>
            </a:r>
            <a:r>
              <a:rPr lang="en-US" dirty="0" smtClean="0"/>
              <a:t>%)</a:t>
            </a:r>
          </a:p>
          <a:p>
            <a:pPr marL="630238" indent="0">
              <a:buNone/>
            </a:pPr>
            <a:r>
              <a:rPr lang="en-US" dirty="0" smtClean="0"/>
              <a:t>							  Europe:	29,200 </a:t>
            </a:r>
            <a:r>
              <a:rPr lang="en-US" dirty="0"/>
              <a:t>(18</a:t>
            </a:r>
            <a:r>
              <a:rPr lang="en-US" dirty="0" smtClean="0"/>
              <a:t>%)</a:t>
            </a:r>
          </a:p>
          <a:p>
            <a:pPr marL="630238" indent="0">
              <a:buNone/>
            </a:pPr>
            <a:r>
              <a:rPr lang="en-US" dirty="0" smtClean="0"/>
              <a:t>                   Asia </a:t>
            </a:r>
            <a:r>
              <a:rPr lang="en-US" dirty="0"/>
              <a:t>and </a:t>
            </a:r>
            <a:r>
              <a:rPr lang="en-US" dirty="0" smtClean="0"/>
              <a:t>Pacific:	20,700 </a:t>
            </a:r>
            <a:r>
              <a:rPr lang="en-US" dirty="0"/>
              <a:t>(13</a:t>
            </a:r>
            <a:r>
              <a:rPr lang="en-US" dirty="0" smtClean="0"/>
              <a:t>%)</a:t>
            </a:r>
          </a:p>
          <a:p>
            <a:pPr marL="630238" indent="0">
              <a:buNone/>
            </a:pPr>
            <a:r>
              <a:rPr lang="en-US" dirty="0" smtClean="0"/>
              <a:t>                               America:	  1,300 </a:t>
            </a:r>
            <a:r>
              <a:rPr lang="en-US" dirty="0"/>
              <a:t>(&lt;1%)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2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893763" indent="0">
              <a:buNone/>
              <a:tabLst>
                <a:tab pos="6813550" algn="l"/>
              </a:tabLst>
            </a:pPr>
            <a:r>
              <a:rPr lang="en-US" dirty="0" smtClean="0"/>
              <a:t>legal </a:t>
            </a:r>
            <a:r>
              <a:rPr lang="en-US" dirty="0"/>
              <a:t>and physical protection </a:t>
            </a:r>
            <a:r>
              <a:rPr lang="en-US" dirty="0" smtClean="0"/>
              <a:t>needs:	33% </a:t>
            </a:r>
          </a:p>
          <a:p>
            <a:pPr marL="893763" indent="0">
              <a:buNone/>
              <a:tabLst>
                <a:tab pos="6813550" algn="l"/>
              </a:tabLst>
            </a:pPr>
            <a:r>
              <a:rPr lang="en-US" dirty="0" smtClean="0"/>
              <a:t>survivors </a:t>
            </a:r>
            <a:r>
              <a:rPr lang="en-US" dirty="0"/>
              <a:t>of violence and/or </a:t>
            </a:r>
            <a:r>
              <a:rPr lang="en-US" dirty="0" smtClean="0"/>
              <a:t>torture:	29%</a:t>
            </a:r>
          </a:p>
          <a:p>
            <a:pPr marL="893763" indent="0">
              <a:buNone/>
              <a:tabLst>
                <a:tab pos="6813550" algn="l"/>
              </a:tabLst>
            </a:pPr>
            <a:r>
              <a:rPr lang="en-US" dirty="0" smtClean="0"/>
              <a:t>lack </a:t>
            </a:r>
            <a:r>
              <a:rPr lang="en-US" dirty="0"/>
              <a:t>of </a:t>
            </a:r>
            <a:r>
              <a:rPr lang="en-US" dirty="0" smtClean="0"/>
              <a:t>alternative </a:t>
            </a:r>
            <a:r>
              <a:rPr lang="en-US" dirty="0"/>
              <a:t>durable </a:t>
            </a:r>
            <a:r>
              <a:rPr lang="en-US" dirty="0" smtClean="0"/>
              <a:t>solutions:	19%</a:t>
            </a:r>
          </a:p>
          <a:p>
            <a:pPr marL="893763" indent="0">
              <a:buNone/>
              <a:tabLst>
                <a:tab pos="6813550" algn="l"/>
              </a:tabLst>
            </a:pPr>
            <a:r>
              <a:rPr lang="en-US" dirty="0" smtClean="0"/>
              <a:t>women </a:t>
            </a:r>
            <a:r>
              <a:rPr lang="en-US" dirty="0"/>
              <a:t>and girls at </a:t>
            </a:r>
            <a:r>
              <a:rPr lang="en-US" dirty="0" smtClean="0"/>
              <a:t>risk:	10%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802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Resettlement opportunities and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1611313" indent="0">
              <a:buNone/>
            </a:pPr>
            <a:r>
              <a:rPr lang="en-US" dirty="0" smtClean="0"/>
              <a:t>Syrian refugees submitted</a:t>
            </a:r>
          </a:p>
          <a:p>
            <a:pPr marL="2600325" indent="0">
              <a:buNone/>
              <a:tabLst>
                <a:tab pos="4667250" algn="l"/>
              </a:tabLst>
            </a:pPr>
            <a:r>
              <a:rPr lang="en-US" dirty="0" smtClean="0"/>
              <a:t>2016:	 77,200</a:t>
            </a:r>
          </a:p>
          <a:p>
            <a:pPr marL="2600325" indent="0">
              <a:buNone/>
              <a:tabLst>
                <a:tab pos="4667250" algn="l"/>
              </a:tabLst>
            </a:pPr>
            <a:r>
              <a:rPr lang="en-US" dirty="0" smtClean="0"/>
              <a:t>2015:	 53,300</a:t>
            </a:r>
          </a:p>
          <a:p>
            <a:pPr marL="2600325" indent="0">
              <a:buNone/>
              <a:tabLst>
                <a:tab pos="4667250" algn="l"/>
              </a:tabLst>
            </a:pPr>
            <a:r>
              <a:rPr lang="en-US" dirty="0" smtClean="0"/>
              <a:t>Since 2013: 157,000 </a:t>
            </a:r>
          </a:p>
        </p:txBody>
      </p:sp>
    </p:spTree>
    <p:extLst>
      <p:ext uri="{BB962C8B-B14F-4D97-AF65-F5344CB8AC3E}">
        <p14:creationId xmlns:p14="http://schemas.microsoft.com/office/powerpoint/2010/main" val="112152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HCR2016">
  <a:themeElements>
    <a:clrScheme name="UNHCR2016">
      <a:dk1>
        <a:sysClr val="windowText" lastClr="000000"/>
      </a:dk1>
      <a:lt1>
        <a:sysClr val="window" lastClr="FFFFFF"/>
      </a:lt1>
      <a:dk2>
        <a:srgbClr val="FFFFFF"/>
      </a:dk2>
      <a:lt2>
        <a:srgbClr val="0072BC"/>
      </a:lt2>
      <a:accent1>
        <a:srgbClr val="0072BC"/>
      </a:accent1>
      <a:accent2>
        <a:srgbClr val="000000"/>
      </a:accent2>
      <a:accent3>
        <a:srgbClr val="FAEB00"/>
      </a:accent3>
      <a:accent4>
        <a:srgbClr val="17375F"/>
      </a:accent4>
      <a:accent5>
        <a:srgbClr val="08B499"/>
      </a:accent5>
      <a:accent6>
        <a:srgbClr val="EF4960"/>
      </a:accent6>
      <a:hlink>
        <a:srgbClr val="0072BC"/>
      </a:hlink>
      <a:folHlink>
        <a:srgbClr val="0072BC"/>
      </a:folHlink>
    </a:clrScheme>
    <a:fontScheme name="UNHCR2016">
      <a:majorFont>
        <a:latin typeface="Arial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</Template>
  <TotalTime>223</TotalTime>
  <Words>180</Words>
  <Application>Microsoft Office PowerPoint</Application>
  <PresentationFormat>On-screen Show (16:9)</PresentationFormat>
  <Paragraphs>65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UNHCR2016</vt:lpstr>
      <vt:lpstr>UNHCR Overview  on Current Global  Refugee Resettlement</vt:lpstr>
      <vt:lpstr>Introduction</vt:lpstr>
      <vt:lpstr>Introduction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Resettlement opportunities and achievements</vt:lpstr>
      <vt:lpstr>Strengthening resettlement processing</vt:lpstr>
      <vt:lpstr>Capacity building and partnership</vt:lpstr>
      <vt:lpstr>Conclusions</vt:lpstr>
      <vt:lpstr>Thank you!</vt:lpstr>
    </vt:vector>
  </TitlesOfParts>
  <Company>UNHCR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Lauvik</dc:creator>
  <cp:lastModifiedBy>Paula Cook</cp:lastModifiedBy>
  <cp:revision>63</cp:revision>
  <cp:lastPrinted>2017-05-20T12:38:58Z</cp:lastPrinted>
  <dcterms:created xsi:type="dcterms:W3CDTF">2017-04-20T08:05:47Z</dcterms:created>
  <dcterms:modified xsi:type="dcterms:W3CDTF">2017-07-25T21:53:42Z</dcterms:modified>
</cp:coreProperties>
</file>