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29"/>
  </p:notesMasterIdLst>
  <p:handoutMasterIdLst>
    <p:handoutMasterId r:id="rId30"/>
  </p:handoutMasterIdLst>
  <p:sldIdLst>
    <p:sldId id="258" r:id="rId3"/>
    <p:sldId id="654" r:id="rId4"/>
    <p:sldId id="655" r:id="rId5"/>
    <p:sldId id="656" r:id="rId6"/>
    <p:sldId id="631" r:id="rId7"/>
    <p:sldId id="652" r:id="rId8"/>
    <p:sldId id="657" r:id="rId9"/>
    <p:sldId id="658" r:id="rId10"/>
    <p:sldId id="659" r:id="rId11"/>
    <p:sldId id="660" r:id="rId12"/>
    <p:sldId id="661" r:id="rId13"/>
    <p:sldId id="662" r:id="rId14"/>
    <p:sldId id="663" r:id="rId15"/>
    <p:sldId id="664" r:id="rId16"/>
    <p:sldId id="648" r:id="rId17"/>
    <p:sldId id="649" r:id="rId18"/>
    <p:sldId id="651" r:id="rId19"/>
    <p:sldId id="665" r:id="rId20"/>
    <p:sldId id="666" r:id="rId21"/>
    <p:sldId id="667" r:id="rId22"/>
    <p:sldId id="668" r:id="rId23"/>
    <p:sldId id="647" r:id="rId24"/>
    <p:sldId id="628" r:id="rId25"/>
    <p:sldId id="653" r:id="rId26"/>
    <p:sldId id="669" r:id="rId27"/>
    <p:sldId id="630" r:id="rId28"/>
  </p:sldIdLst>
  <p:sldSz cx="9144000" cy="6858000" type="screen4x3"/>
  <p:notesSz cx="6807200" cy="9939338"/>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FB60E86-2E55-402E-A725-CE1DCC5C7570}">
          <p14:sldIdLst>
            <p14:sldId id="258"/>
            <p14:sldId id="654"/>
            <p14:sldId id="655"/>
            <p14:sldId id="656"/>
            <p14:sldId id="631"/>
            <p14:sldId id="652"/>
            <p14:sldId id="657"/>
            <p14:sldId id="658"/>
            <p14:sldId id="659"/>
            <p14:sldId id="660"/>
            <p14:sldId id="661"/>
            <p14:sldId id="662"/>
            <p14:sldId id="663"/>
            <p14:sldId id="664"/>
            <p14:sldId id="648"/>
            <p14:sldId id="649"/>
            <p14:sldId id="651"/>
            <p14:sldId id="665"/>
            <p14:sldId id="666"/>
            <p14:sldId id="667"/>
            <p14:sldId id="668"/>
            <p14:sldId id="647"/>
            <p14:sldId id="628"/>
            <p14:sldId id="653"/>
            <p14:sldId id="669"/>
            <p14:sldId id="630"/>
          </p14:sldIdLst>
        </p14:section>
        <p14:section name="Untitled Section" id="{576BFE64-952E-4BE2-B13F-874E90881A2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1"/>
    <a:srgbClr val="B10051"/>
    <a:srgbClr val="6BB638"/>
    <a:srgbClr val="2594D0"/>
    <a:srgbClr val="ED145B"/>
    <a:srgbClr val="F7941E"/>
    <a:srgbClr val="F15A22"/>
    <a:srgbClr val="FCA904"/>
    <a:srgbClr val="C9457E"/>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962" autoAdjust="0"/>
    <p:restoredTop sz="92185" autoAdjust="0"/>
  </p:normalViewPr>
  <p:slideViewPr>
    <p:cSldViewPr>
      <p:cViewPr varScale="1">
        <p:scale>
          <a:sx n="117" d="100"/>
          <a:sy n="117" d="100"/>
        </p:scale>
        <p:origin x="-23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242695443996679E-2"/>
          <c:y val="0.13135766072784055"/>
          <c:w val="0.84096382078404541"/>
          <c:h val="0.81621023589971486"/>
        </c:manualLayout>
      </c:layout>
      <c:pie3DChart>
        <c:varyColors val="1"/>
        <c:ser>
          <c:idx val="0"/>
          <c:order val="0"/>
          <c:tx>
            <c:strRef>
              <c:f>Sheet1!$B$1</c:f>
              <c:strCache>
                <c:ptCount val="1"/>
                <c:pt idx="0">
                  <c:v>Factors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3.2569777323303482E-2"/>
                  <c:y val="-4.7756414163038365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en-US" b="1" dirty="0" smtClean="0">
                        <a:solidFill>
                          <a:schemeClr val="accent1"/>
                        </a:solidFill>
                      </a:rPr>
                      <a:t>Genetic predisposition (‘</a:t>
                    </a:r>
                    <a:r>
                      <a:rPr lang="en-US" b="1" dirty="0" err="1" smtClean="0">
                        <a:solidFill>
                          <a:schemeClr val="accent1"/>
                        </a:solidFill>
                      </a:rPr>
                      <a:t>omics</a:t>
                    </a:r>
                    <a:r>
                      <a:rPr lang="en-US" b="1" dirty="0" smtClean="0">
                        <a:solidFill>
                          <a:schemeClr val="accent1"/>
                        </a:solidFill>
                      </a:rPr>
                      <a:t>’) 30</a:t>
                    </a:r>
                    <a:r>
                      <a:rPr lang="en-US" b="1" dirty="0">
                        <a:solidFill>
                          <a:schemeClr val="accent1"/>
                        </a:solidFill>
                      </a:rPr>
                      <a:t>%</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0356905211877441"/>
                      <c:h val="0.19334721113931216"/>
                    </c:manualLayout>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layout>
                <c:manualLayout>
                  <c:x val="-3.0186622885012993E-2"/>
                  <c:y val="-4.94030529271373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aseline="0" dirty="0" smtClean="0">
                        <a:solidFill>
                          <a:schemeClr val="accent3">
                            <a:lumMod val="75000"/>
                          </a:schemeClr>
                        </a:solidFill>
                      </a:rPr>
                      <a:t>Behavioural patterns</a:t>
                    </a:r>
                    <a:r>
                      <a:rPr lang="en-US" baseline="0" dirty="0">
                        <a:solidFill>
                          <a:schemeClr val="accent3">
                            <a:lumMod val="75000"/>
                          </a:schemeClr>
                        </a:solidFill>
                      </a:rPr>
                      <a:t>
</a:t>
                    </a:r>
                    <a:fld id="{EB0C6F29-85F7-4AC5-AB7F-25BBC889631D}" type="PERCENTAGE">
                      <a:rPr lang="en-US" baseline="0">
                        <a:solidFill>
                          <a:schemeClr val="accent3">
                            <a:lumMod val="75000"/>
                          </a:schemeClr>
                        </a:solidFill>
                      </a:rPr>
                      <a:pPr>
                        <a:defRPr sz="1330" b="1" i="0" u="none" strike="noStrike" kern="1200" spc="0" baseline="0">
                          <a:solidFill>
                            <a:schemeClr val="accent1"/>
                          </a:solidFill>
                          <a:latin typeface="+mn-lt"/>
                          <a:ea typeface="+mn-ea"/>
                          <a:cs typeface="+mn-cs"/>
                        </a:defRPr>
                      </a:pPr>
                      <a:t>[PERCENTAGE]</a:t>
                    </a:fld>
                    <a:endParaRPr lang="en-US" baseline="0" dirty="0">
                      <a:solidFill>
                        <a:schemeClr val="accent3">
                          <a:lumMod val="75000"/>
                        </a:schemeClr>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tx>
                <c:rich>
                  <a:bodyPr rot="0" spcFirstLastPara="1" vertOverflow="ellipsis" vert="horz" wrap="square" lIns="38100" tIns="19050" rIns="38100" bIns="19050" anchor="ctr" anchorCtr="1">
                    <a:spAutoFit/>
                  </a:bodyPr>
                  <a:lstStyle/>
                  <a:p>
                    <a:pPr>
                      <a:defRPr sz="1330" b="1" i="0" u="none" strike="noStrike" kern="1200" spc="0" baseline="0">
                        <a:solidFill>
                          <a:srgbClr val="7030A0"/>
                        </a:solidFill>
                        <a:latin typeface="+mn-lt"/>
                        <a:ea typeface="+mn-ea"/>
                        <a:cs typeface="+mn-cs"/>
                      </a:defRPr>
                    </a:pPr>
                    <a:r>
                      <a:rPr lang="en-US" dirty="0">
                        <a:solidFill>
                          <a:srgbClr val="7030A0"/>
                        </a:solidFill>
                      </a:rPr>
                      <a:t>Social </a:t>
                    </a:r>
                    <a:r>
                      <a:rPr lang="en-US" dirty="0" smtClean="0">
                        <a:solidFill>
                          <a:srgbClr val="7030A0"/>
                        </a:solidFill>
                      </a:rPr>
                      <a:t>circumstances</a:t>
                    </a:r>
                    <a:r>
                      <a:rPr lang="en-US" dirty="0">
                        <a:solidFill>
                          <a:srgbClr val="7030A0"/>
                        </a:solidFill>
                      </a:rPr>
                      <a:t>
15%</a:t>
                    </a: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extLst>
            </c:dLbl>
            <c:dLbl>
              <c:idx val="4"/>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1" dirty="0" smtClean="0">
                        <a:solidFill>
                          <a:schemeClr val="accent5"/>
                        </a:solidFill>
                      </a:rPr>
                      <a:t>Environmental exposures </a:t>
                    </a:r>
                    <a:r>
                      <a:rPr lang="en-US" b="1" dirty="0">
                        <a:solidFill>
                          <a:schemeClr val="accent5"/>
                        </a:solidFill>
                      </a:rPr>
                      <a:t>5%</a:t>
                    </a: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Genetics</c:v>
                </c:pt>
                <c:pt idx="1">
                  <c:v>Clinical Care</c:v>
                </c:pt>
                <c:pt idx="2">
                  <c:v>Behaviour choices</c:v>
                </c:pt>
                <c:pt idx="3">
                  <c:v>Social circumstances</c:v>
                </c:pt>
                <c:pt idx="4">
                  <c:v>Environment</c:v>
                </c:pt>
              </c:strCache>
            </c:strRef>
          </c:cat>
          <c:val>
            <c:numRef>
              <c:f>Sheet1!$B$2:$B$6</c:f>
              <c:numCache>
                <c:formatCode>General</c:formatCode>
                <c:ptCount val="5"/>
                <c:pt idx="0">
                  <c:v>30</c:v>
                </c:pt>
                <c:pt idx="1">
                  <c:v>10</c:v>
                </c:pt>
                <c:pt idx="2">
                  <c:v>40</c:v>
                </c:pt>
                <c:pt idx="3">
                  <c:v>15</c:v>
                </c:pt>
                <c:pt idx="4">
                  <c:v>5</c:v>
                </c:pt>
              </c:numCache>
            </c:numRef>
          </c:val>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12031-9986-4DB9-9C3B-34B709DB282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NZ"/>
        </a:p>
      </dgm:t>
    </dgm:pt>
    <dgm:pt modelId="{2A0ACB38-3A36-450C-BCA5-C222C218D3AB}">
      <dgm:prSet phldrT="[Text]"/>
      <dgm:spPr/>
      <dgm:t>
        <a:bodyPr/>
        <a:lstStyle/>
        <a:p>
          <a:r>
            <a:rPr lang="en-NZ" dirty="0" smtClean="0"/>
            <a:t>Digital Consumer</a:t>
          </a:r>
          <a:endParaRPr lang="en-NZ" dirty="0"/>
        </a:p>
      </dgm:t>
    </dgm:pt>
    <dgm:pt modelId="{3AA7FBA3-3533-46EA-A86E-10CA5979A488}" type="parTrans" cxnId="{5B43699B-03AC-4300-9281-D3F99E97BA00}">
      <dgm:prSet/>
      <dgm:spPr/>
      <dgm:t>
        <a:bodyPr/>
        <a:lstStyle/>
        <a:p>
          <a:endParaRPr lang="en-NZ"/>
        </a:p>
      </dgm:t>
    </dgm:pt>
    <dgm:pt modelId="{68194911-4742-4BC3-AD8F-3998E4447E59}" type="sibTrans" cxnId="{5B43699B-03AC-4300-9281-D3F99E97BA00}">
      <dgm:prSet/>
      <dgm:spPr/>
      <dgm:t>
        <a:bodyPr/>
        <a:lstStyle/>
        <a:p>
          <a:endParaRPr lang="en-NZ"/>
        </a:p>
      </dgm:t>
    </dgm:pt>
    <dgm:pt modelId="{2DF0589B-2AF1-402A-A05C-A1E489FD81E4}">
      <dgm:prSet phldrT="[Text]" custT="1"/>
      <dgm:spPr>
        <a:solidFill>
          <a:srgbClr val="FF0000"/>
        </a:solidFill>
      </dgm:spPr>
      <dgm:t>
        <a:bodyPr/>
        <a:lstStyle/>
        <a:p>
          <a:r>
            <a:rPr lang="en-NZ" sz="1400" b="1" dirty="0" smtClean="0"/>
            <a:t>Digita</a:t>
          </a:r>
          <a:r>
            <a:rPr lang="en-NZ" sz="1300" b="1" dirty="0" smtClean="0"/>
            <a:t>l</a:t>
          </a:r>
          <a:endParaRPr lang="en-NZ" sz="1300" b="1" dirty="0"/>
        </a:p>
      </dgm:t>
    </dgm:pt>
    <dgm:pt modelId="{D4525EDA-9CCF-4440-8EBE-4D803E1908DE}" type="parTrans" cxnId="{E951BFCB-D946-4185-BF16-8186C285DF1E}">
      <dgm:prSet/>
      <dgm:spPr/>
      <dgm:t>
        <a:bodyPr/>
        <a:lstStyle/>
        <a:p>
          <a:endParaRPr lang="en-NZ"/>
        </a:p>
      </dgm:t>
    </dgm:pt>
    <dgm:pt modelId="{DE3D7C8A-5C1A-4275-A82A-15F65DEBF3B9}" type="sibTrans" cxnId="{E951BFCB-D946-4185-BF16-8186C285DF1E}">
      <dgm:prSet/>
      <dgm:spPr/>
      <dgm:t>
        <a:bodyPr/>
        <a:lstStyle/>
        <a:p>
          <a:endParaRPr lang="en-NZ"/>
        </a:p>
      </dgm:t>
    </dgm:pt>
    <dgm:pt modelId="{611702B4-03C4-469A-BDFF-F315DBD52D61}">
      <dgm:prSet phldrT="[Text]" custT="1"/>
      <dgm:spPr>
        <a:solidFill>
          <a:srgbClr val="6BB638"/>
        </a:solidFill>
      </dgm:spPr>
      <dgm:t>
        <a:bodyPr/>
        <a:lstStyle/>
        <a:p>
          <a:r>
            <a:rPr lang="en-NZ" sz="1400" b="1" dirty="0" smtClean="0"/>
            <a:t>Demonetise</a:t>
          </a:r>
          <a:endParaRPr lang="en-NZ" sz="1400" b="1" dirty="0"/>
        </a:p>
      </dgm:t>
    </dgm:pt>
    <dgm:pt modelId="{1710F1E7-19B6-4129-A6EA-C83EA48F8CFB}" type="parTrans" cxnId="{1F7161F5-BCDA-49B8-9163-FF9F392ABCF7}">
      <dgm:prSet/>
      <dgm:spPr/>
      <dgm:t>
        <a:bodyPr/>
        <a:lstStyle/>
        <a:p>
          <a:endParaRPr lang="en-NZ"/>
        </a:p>
      </dgm:t>
    </dgm:pt>
    <dgm:pt modelId="{BB0BB389-7AD0-43B7-8F49-E16F227CCAD9}" type="sibTrans" cxnId="{1F7161F5-BCDA-49B8-9163-FF9F392ABCF7}">
      <dgm:prSet/>
      <dgm:spPr/>
      <dgm:t>
        <a:bodyPr/>
        <a:lstStyle/>
        <a:p>
          <a:endParaRPr lang="en-NZ"/>
        </a:p>
      </dgm:t>
    </dgm:pt>
    <dgm:pt modelId="{5659E70D-FEE3-4366-BCD9-BFFB4A0FDB0F}">
      <dgm:prSet phldrT="[Text]" custT="1"/>
      <dgm:spPr>
        <a:solidFill>
          <a:srgbClr val="B10051"/>
        </a:solidFill>
      </dgm:spPr>
      <dgm:t>
        <a:bodyPr/>
        <a:lstStyle/>
        <a:p>
          <a:r>
            <a:rPr lang="en-NZ" sz="1400" b="1" dirty="0" smtClean="0"/>
            <a:t>Democratise</a:t>
          </a:r>
          <a:endParaRPr lang="en-NZ" sz="1400" b="1" dirty="0"/>
        </a:p>
      </dgm:t>
    </dgm:pt>
    <dgm:pt modelId="{D9FA4211-D883-4FDC-8A7E-EF6BD268E592}" type="parTrans" cxnId="{B724D797-50B6-4C9B-A9D7-8E4A94751A50}">
      <dgm:prSet/>
      <dgm:spPr/>
      <dgm:t>
        <a:bodyPr/>
        <a:lstStyle/>
        <a:p>
          <a:endParaRPr lang="en-NZ"/>
        </a:p>
      </dgm:t>
    </dgm:pt>
    <dgm:pt modelId="{23BDDC5C-1E68-4CD1-8ADA-BC40E4091238}" type="sibTrans" cxnId="{B724D797-50B6-4C9B-A9D7-8E4A94751A50}">
      <dgm:prSet/>
      <dgm:spPr/>
      <dgm:t>
        <a:bodyPr/>
        <a:lstStyle/>
        <a:p>
          <a:endParaRPr lang="en-NZ"/>
        </a:p>
      </dgm:t>
    </dgm:pt>
    <dgm:pt modelId="{7C73B497-4CBB-42FF-8933-A006F6087364}" type="pres">
      <dgm:prSet presAssocID="{6BE12031-9986-4DB9-9C3B-34B709DB2827}" presName="Name0" presStyleCnt="0">
        <dgm:presLayoutVars>
          <dgm:chMax val="1"/>
          <dgm:dir/>
          <dgm:animLvl val="ctr"/>
          <dgm:resizeHandles val="exact"/>
        </dgm:presLayoutVars>
      </dgm:prSet>
      <dgm:spPr/>
      <dgm:t>
        <a:bodyPr/>
        <a:lstStyle/>
        <a:p>
          <a:endParaRPr lang="en-NZ"/>
        </a:p>
      </dgm:t>
    </dgm:pt>
    <dgm:pt modelId="{B109DD3B-D7F5-42CD-9D5D-73F13608AEC5}" type="pres">
      <dgm:prSet presAssocID="{2A0ACB38-3A36-450C-BCA5-C222C218D3AB}" presName="centerShape" presStyleLbl="node0" presStyleIdx="0" presStyleCnt="1"/>
      <dgm:spPr/>
      <dgm:t>
        <a:bodyPr/>
        <a:lstStyle/>
        <a:p>
          <a:endParaRPr lang="en-NZ"/>
        </a:p>
      </dgm:t>
    </dgm:pt>
    <dgm:pt modelId="{56362162-C203-4230-AE61-6A70389A1EA0}" type="pres">
      <dgm:prSet presAssocID="{2DF0589B-2AF1-402A-A05C-A1E489FD81E4}" presName="node" presStyleLbl="node1" presStyleIdx="0" presStyleCnt="3" custScaleX="111403">
        <dgm:presLayoutVars>
          <dgm:bulletEnabled val="1"/>
        </dgm:presLayoutVars>
      </dgm:prSet>
      <dgm:spPr/>
      <dgm:t>
        <a:bodyPr/>
        <a:lstStyle/>
        <a:p>
          <a:endParaRPr lang="en-NZ"/>
        </a:p>
      </dgm:t>
    </dgm:pt>
    <dgm:pt modelId="{31AAE2AA-FD5E-437B-AFFA-C037D0C0FF92}" type="pres">
      <dgm:prSet presAssocID="{2DF0589B-2AF1-402A-A05C-A1E489FD81E4}" presName="dummy" presStyleCnt="0"/>
      <dgm:spPr/>
    </dgm:pt>
    <dgm:pt modelId="{6BE7A827-4301-4C6D-BAC2-411373304751}" type="pres">
      <dgm:prSet presAssocID="{DE3D7C8A-5C1A-4275-A82A-15F65DEBF3B9}" presName="sibTrans" presStyleLbl="sibTrans2D1" presStyleIdx="0" presStyleCnt="3"/>
      <dgm:spPr/>
      <dgm:t>
        <a:bodyPr/>
        <a:lstStyle/>
        <a:p>
          <a:endParaRPr lang="en-NZ"/>
        </a:p>
      </dgm:t>
    </dgm:pt>
    <dgm:pt modelId="{F0EABEA4-698D-42B5-BE33-D59757C19447}" type="pres">
      <dgm:prSet presAssocID="{611702B4-03C4-469A-BDFF-F315DBD52D61}" presName="node" presStyleLbl="node1" presStyleIdx="1" presStyleCnt="3" custScaleX="118362" custScaleY="107860">
        <dgm:presLayoutVars>
          <dgm:bulletEnabled val="1"/>
        </dgm:presLayoutVars>
      </dgm:prSet>
      <dgm:spPr/>
      <dgm:t>
        <a:bodyPr/>
        <a:lstStyle/>
        <a:p>
          <a:endParaRPr lang="en-NZ"/>
        </a:p>
      </dgm:t>
    </dgm:pt>
    <dgm:pt modelId="{681D7FF6-E130-426D-9DDC-EFFFEDEAB068}" type="pres">
      <dgm:prSet presAssocID="{611702B4-03C4-469A-BDFF-F315DBD52D61}" presName="dummy" presStyleCnt="0"/>
      <dgm:spPr/>
    </dgm:pt>
    <dgm:pt modelId="{23BCB25C-637B-4D47-9520-283509B66073}" type="pres">
      <dgm:prSet presAssocID="{BB0BB389-7AD0-43B7-8F49-E16F227CCAD9}" presName="sibTrans" presStyleLbl="sibTrans2D1" presStyleIdx="1" presStyleCnt="3"/>
      <dgm:spPr/>
      <dgm:t>
        <a:bodyPr/>
        <a:lstStyle/>
        <a:p>
          <a:endParaRPr lang="en-NZ"/>
        </a:p>
      </dgm:t>
    </dgm:pt>
    <dgm:pt modelId="{056722DB-C677-40F7-B025-F4C49A4B1CEF}" type="pres">
      <dgm:prSet presAssocID="{5659E70D-FEE3-4366-BCD9-BFFB4A0FDB0F}" presName="node" presStyleLbl="node1" presStyleIdx="2" presStyleCnt="3" custScaleX="112806">
        <dgm:presLayoutVars>
          <dgm:bulletEnabled val="1"/>
        </dgm:presLayoutVars>
      </dgm:prSet>
      <dgm:spPr/>
      <dgm:t>
        <a:bodyPr/>
        <a:lstStyle/>
        <a:p>
          <a:endParaRPr lang="en-NZ"/>
        </a:p>
      </dgm:t>
    </dgm:pt>
    <dgm:pt modelId="{BDA80431-C1CA-4A15-B8F6-51789DC4099D}" type="pres">
      <dgm:prSet presAssocID="{5659E70D-FEE3-4366-BCD9-BFFB4A0FDB0F}" presName="dummy" presStyleCnt="0"/>
      <dgm:spPr/>
    </dgm:pt>
    <dgm:pt modelId="{FD8139AD-C70B-4C54-8F5D-8A14DA904147}" type="pres">
      <dgm:prSet presAssocID="{23BDDC5C-1E68-4CD1-8ADA-BC40E4091238}" presName="sibTrans" presStyleLbl="sibTrans2D1" presStyleIdx="2" presStyleCnt="3"/>
      <dgm:spPr/>
      <dgm:t>
        <a:bodyPr/>
        <a:lstStyle/>
        <a:p>
          <a:endParaRPr lang="en-NZ"/>
        </a:p>
      </dgm:t>
    </dgm:pt>
  </dgm:ptLst>
  <dgm:cxnLst>
    <dgm:cxn modelId="{E951BFCB-D946-4185-BF16-8186C285DF1E}" srcId="{2A0ACB38-3A36-450C-BCA5-C222C218D3AB}" destId="{2DF0589B-2AF1-402A-A05C-A1E489FD81E4}" srcOrd="0" destOrd="0" parTransId="{D4525EDA-9CCF-4440-8EBE-4D803E1908DE}" sibTransId="{DE3D7C8A-5C1A-4275-A82A-15F65DEBF3B9}"/>
    <dgm:cxn modelId="{5B43699B-03AC-4300-9281-D3F99E97BA00}" srcId="{6BE12031-9986-4DB9-9C3B-34B709DB2827}" destId="{2A0ACB38-3A36-450C-BCA5-C222C218D3AB}" srcOrd="0" destOrd="0" parTransId="{3AA7FBA3-3533-46EA-A86E-10CA5979A488}" sibTransId="{68194911-4742-4BC3-AD8F-3998E4447E59}"/>
    <dgm:cxn modelId="{E208E358-1307-4BCD-AD2F-96E1B3C65FE5}" type="presOf" srcId="{23BDDC5C-1E68-4CD1-8ADA-BC40E4091238}" destId="{FD8139AD-C70B-4C54-8F5D-8A14DA904147}" srcOrd="0" destOrd="0" presId="urn:microsoft.com/office/officeart/2005/8/layout/radial6"/>
    <dgm:cxn modelId="{A28C900B-1C1E-44DC-9AC0-639453D592E1}" type="presOf" srcId="{611702B4-03C4-469A-BDFF-F315DBD52D61}" destId="{F0EABEA4-698D-42B5-BE33-D59757C19447}" srcOrd="0" destOrd="0" presId="urn:microsoft.com/office/officeart/2005/8/layout/radial6"/>
    <dgm:cxn modelId="{82457F60-1425-4FDE-A1C2-B468BCF02626}" type="presOf" srcId="{DE3D7C8A-5C1A-4275-A82A-15F65DEBF3B9}" destId="{6BE7A827-4301-4C6D-BAC2-411373304751}" srcOrd="0" destOrd="0" presId="urn:microsoft.com/office/officeart/2005/8/layout/radial6"/>
    <dgm:cxn modelId="{E3752342-9387-46BD-A20E-4E119690256F}" type="presOf" srcId="{5659E70D-FEE3-4366-BCD9-BFFB4A0FDB0F}" destId="{056722DB-C677-40F7-B025-F4C49A4B1CEF}" srcOrd="0" destOrd="0" presId="urn:microsoft.com/office/officeart/2005/8/layout/radial6"/>
    <dgm:cxn modelId="{FCFBCEA3-59FB-4CC7-95D4-672777BA485F}" type="presOf" srcId="{2A0ACB38-3A36-450C-BCA5-C222C218D3AB}" destId="{B109DD3B-D7F5-42CD-9D5D-73F13608AEC5}" srcOrd="0" destOrd="0" presId="urn:microsoft.com/office/officeart/2005/8/layout/radial6"/>
    <dgm:cxn modelId="{8E222B02-0FAD-48A6-8243-3240FC939F50}" type="presOf" srcId="{BB0BB389-7AD0-43B7-8F49-E16F227CCAD9}" destId="{23BCB25C-637B-4D47-9520-283509B66073}" srcOrd="0" destOrd="0" presId="urn:microsoft.com/office/officeart/2005/8/layout/radial6"/>
    <dgm:cxn modelId="{B724D797-50B6-4C9B-A9D7-8E4A94751A50}" srcId="{2A0ACB38-3A36-450C-BCA5-C222C218D3AB}" destId="{5659E70D-FEE3-4366-BCD9-BFFB4A0FDB0F}" srcOrd="2" destOrd="0" parTransId="{D9FA4211-D883-4FDC-8A7E-EF6BD268E592}" sibTransId="{23BDDC5C-1E68-4CD1-8ADA-BC40E4091238}"/>
    <dgm:cxn modelId="{F675D51B-51CC-4F72-9CEB-976E728F2344}" type="presOf" srcId="{2DF0589B-2AF1-402A-A05C-A1E489FD81E4}" destId="{56362162-C203-4230-AE61-6A70389A1EA0}" srcOrd="0" destOrd="0" presId="urn:microsoft.com/office/officeart/2005/8/layout/radial6"/>
    <dgm:cxn modelId="{1021E38F-7277-460B-8CA8-FD27E535A026}" type="presOf" srcId="{6BE12031-9986-4DB9-9C3B-34B709DB2827}" destId="{7C73B497-4CBB-42FF-8933-A006F6087364}" srcOrd="0" destOrd="0" presId="urn:microsoft.com/office/officeart/2005/8/layout/radial6"/>
    <dgm:cxn modelId="{1F7161F5-BCDA-49B8-9163-FF9F392ABCF7}" srcId="{2A0ACB38-3A36-450C-BCA5-C222C218D3AB}" destId="{611702B4-03C4-469A-BDFF-F315DBD52D61}" srcOrd="1" destOrd="0" parTransId="{1710F1E7-19B6-4129-A6EA-C83EA48F8CFB}" sibTransId="{BB0BB389-7AD0-43B7-8F49-E16F227CCAD9}"/>
    <dgm:cxn modelId="{7F364C7D-36C0-45CB-A350-1B5E6C3838E4}" type="presParOf" srcId="{7C73B497-4CBB-42FF-8933-A006F6087364}" destId="{B109DD3B-D7F5-42CD-9D5D-73F13608AEC5}" srcOrd="0" destOrd="0" presId="urn:microsoft.com/office/officeart/2005/8/layout/radial6"/>
    <dgm:cxn modelId="{9F568778-9B75-4113-BAA0-4547A42944C7}" type="presParOf" srcId="{7C73B497-4CBB-42FF-8933-A006F6087364}" destId="{56362162-C203-4230-AE61-6A70389A1EA0}" srcOrd="1" destOrd="0" presId="urn:microsoft.com/office/officeart/2005/8/layout/radial6"/>
    <dgm:cxn modelId="{3C0C6A59-03F4-46C6-8989-7BFABB217F06}" type="presParOf" srcId="{7C73B497-4CBB-42FF-8933-A006F6087364}" destId="{31AAE2AA-FD5E-437B-AFFA-C037D0C0FF92}" srcOrd="2" destOrd="0" presId="urn:microsoft.com/office/officeart/2005/8/layout/radial6"/>
    <dgm:cxn modelId="{54924257-C3FD-47A9-809E-5B82928DADAB}" type="presParOf" srcId="{7C73B497-4CBB-42FF-8933-A006F6087364}" destId="{6BE7A827-4301-4C6D-BAC2-411373304751}" srcOrd="3" destOrd="0" presId="urn:microsoft.com/office/officeart/2005/8/layout/radial6"/>
    <dgm:cxn modelId="{BBC14FCB-5313-40E5-A624-5F89BB9FFDF9}" type="presParOf" srcId="{7C73B497-4CBB-42FF-8933-A006F6087364}" destId="{F0EABEA4-698D-42B5-BE33-D59757C19447}" srcOrd="4" destOrd="0" presId="urn:microsoft.com/office/officeart/2005/8/layout/radial6"/>
    <dgm:cxn modelId="{DEF5AFDF-3002-457B-A6DE-36D860E56849}" type="presParOf" srcId="{7C73B497-4CBB-42FF-8933-A006F6087364}" destId="{681D7FF6-E130-426D-9DDC-EFFFEDEAB068}" srcOrd="5" destOrd="0" presId="urn:microsoft.com/office/officeart/2005/8/layout/radial6"/>
    <dgm:cxn modelId="{B6ADB776-9817-45B0-A2A9-20E9AA409416}" type="presParOf" srcId="{7C73B497-4CBB-42FF-8933-A006F6087364}" destId="{23BCB25C-637B-4D47-9520-283509B66073}" srcOrd="6" destOrd="0" presId="urn:microsoft.com/office/officeart/2005/8/layout/radial6"/>
    <dgm:cxn modelId="{89F233BD-7C08-4438-B6B9-2ABD6DEEAAD4}" type="presParOf" srcId="{7C73B497-4CBB-42FF-8933-A006F6087364}" destId="{056722DB-C677-40F7-B025-F4C49A4B1CEF}" srcOrd="7" destOrd="0" presId="urn:microsoft.com/office/officeart/2005/8/layout/radial6"/>
    <dgm:cxn modelId="{28DDCCA7-4102-47C0-9A25-9D7CB8585DA1}" type="presParOf" srcId="{7C73B497-4CBB-42FF-8933-A006F6087364}" destId="{BDA80431-C1CA-4A15-B8F6-51789DC4099D}" srcOrd="8" destOrd="0" presId="urn:microsoft.com/office/officeart/2005/8/layout/radial6"/>
    <dgm:cxn modelId="{E51188B0-C64D-4931-9AC9-C4F9AB5E195A}" type="presParOf" srcId="{7C73B497-4CBB-42FF-8933-A006F6087364}" destId="{FD8139AD-C70B-4C54-8F5D-8A14DA904147}"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139AD-C70B-4C54-8F5D-8A14DA904147}">
      <dsp:nvSpPr>
        <dsp:cNvPr id="0" name=""/>
        <dsp:cNvSpPr/>
      </dsp:nvSpPr>
      <dsp:spPr>
        <a:xfrm>
          <a:off x="2231575" y="567269"/>
          <a:ext cx="3774429" cy="3774429"/>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CB25C-637B-4D47-9520-283509B66073}">
      <dsp:nvSpPr>
        <dsp:cNvPr id="0" name=""/>
        <dsp:cNvSpPr/>
      </dsp:nvSpPr>
      <dsp:spPr>
        <a:xfrm>
          <a:off x="2231575" y="567269"/>
          <a:ext cx="3774429" cy="3774429"/>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7A827-4301-4C6D-BAC2-411373304751}">
      <dsp:nvSpPr>
        <dsp:cNvPr id="0" name=""/>
        <dsp:cNvSpPr/>
      </dsp:nvSpPr>
      <dsp:spPr>
        <a:xfrm>
          <a:off x="2231575" y="567269"/>
          <a:ext cx="3774429" cy="3774429"/>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09DD3B-D7F5-42CD-9D5D-73F13608AEC5}">
      <dsp:nvSpPr>
        <dsp:cNvPr id="0" name=""/>
        <dsp:cNvSpPr/>
      </dsp:nvSpPr>
      <dsp:spPr>
        <a:xfrm>
          <a:off x="3249446" y="1585139"/>
          <a:ext cx="1738688" cy="17386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Digital Consumer</a:t>
          </a:r>
          <a:endParaRPr lang="en-NZ" sz="2200" kern="1200" dirty="0"/>
        </a:p>
      </dsp:txBody>
      <dsp:txXfrm>
        <a:off x="3504071" y="1839764"/>
        <a:ext cx="1229438" cy="1229438"/>
      </dsp:txXfrm>
    </dsp:sp>
    <dsp:sp modelId="{56362162-C203-4230-AE61-6A70389A1EA0}">
      <dsp:nvSpPr>
        <dsp:cNvPr id="0" name=""/>
        <dsp:cNvSpPr/>
      </dsp:nvSpPr>
      <dsp:spPr>
        <a:xfrm>
          <a:off x="3440857" y="2543"/>
          <a:ext cx="1355865" cy="121708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NZ" sz="1400" b="1" kern="1200" dirty="0" smtClean="0"/>
            <a:t>Digita</a:t>
          </a:r>
          <a:r>
            <a:rPr lang="en-NZ" sz="1300" b="1" kern="1200" dirty="0" smtClean="0"/>
            <a:t>l</a:t>
          </a:r>
          <a:endParaRPr lang="en-NZ" sz="1300" b="1" kern="1200" dirty="0"/>
        </a:p>
      </dsp:txBody>
      <dsp:txXfrm>
        <a:off x="3639419" y="180780"/>
        <a:ext cx="958741" cy="860607"/>
      </dsp:txXfrm>
    </dsp:sp>
    <dsp:sp modelId="{F0EABEA4-698D-42B5-BE33-D59757C19447}">
      <dsp:nvSpPr>
        <dsp:cNvPr id="0" name=""/>
        <dsp:cNvSpPr/>
      </dsp:nvSpPr>
      <dsp:spPr>
        <a:xfrm>
          <a:off x="4994940" y="2719811"/>
          <a:ext cx="1440562" cy="1312744"/>
        </a:xfrm>
        <a:prstGeom prst="ellipse">
          <a:avLst/>
        </a:prstGeom>
        <a:solidFill>
          <a:srgbClr val="6BB6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NZ" sz="1400" b="1" kern="1200" dirty="0" smtClean="0"/>
            <a:t>Demonetise</a:t>
          </a:r>
          <a:endParaRPr lang="en-NZ" sz="1400" b="1" kern="1200" dirty="0"/>
        </a:p>
      </dsp:txBody>
      <dsp:txXfrm>
        <a:off x="5205905" y="2912058"/>
        <a:ext cx="1018632" cy="928250"/>
      </dsp:txXfrm>
    </dsp:sp>
    <dsp:sp modelId="{056722DB-C677-40F7-B025-F4C49A4B1CEF}">
      <dsp:nvSpPr>
        <dsp:cNvPr id="0" name=""/>
        <dsp:cNvSpPr/>
      </dsp:nvSpPr>
      <dsp:spPr>
        <a:xfrm>
          <a:off x="1835888" y="2767643"/>
          <a:ext cx="1372941" cy="1217081"/>
        </a:xfrm>
        <a:prstGeom prst="ellipse">
          <a:avLst/>
        </a:prstGeom>
        <a:solidFill>
          <a:srgbClr val="B100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NZ" sz="1400" b="1" kern="1200" dirty="0" smtClean="0"/>
            <a:t>Democratise</a:t>
          </a:r>
          <a:endParaRPr lang="en-NZ" sz="1400" b="1" kern="1200" dirty="0"/>
        </a:p>
      </dsp:txBody>
      <dsp:txXfrm>
        <a:off x="2036951" y="2945880"/>
        <a:ext cx="970815" cy="86060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GB"/>
          </a:p>
        </p:txBody>
      </p:sp>
      <p:sp>
        <p:nvSpPr>
          <p:cNvPr id="214019" name="Rectangle 3"/>
          <p:cNvSpPr>
            <a:spLocks noGrp="1" noChangeArrowheads="1"/>
          </p:cNvSpPr>
          <p:nvPr>
            <p:ph type="dt" sz="quarter"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FE94162B-DF63-43B3-AF15-0259F3401AB1}" type="datetimeFigureOut">
              <a:rPr lang="en-GB"/>
              <a:pPr>
                <a:defRPr/>
              </a:pPr>
              <a:t>26/07/2017</a:t>
            </a:fld>
            <a:endParaRPr lang="en-GB"/>
          </a:p>
        </p:txBody>
      </p:sp>
      <p:sp>
        <p:nvSpPr>
          <p:cNvPr id="214020"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GB"/>
          </a:p>
        </p:txBody>
      </p:sp>
      <p:sp>
        <p:nvSpPr>
          <p:cNvPr id="214021" name="Rectangle 5"/>
          <p:cNvSpPr>
            <a:spLocks noGrp="1" noChangeArrowheads="1"/>
          </p:cNvSpPr>
          <p:nvPr>
            <p:ph type="sldNum" sz="quarter" idx="3"/>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7972EDC-0F42-449E-BA4C-5F9ED8EA116F}" type="slidenum">
              <a:rPr lang="en-GB"/>
              <a:pPr>
                <a:defRPr/>
              </a:pPr>
              <a:t>‹#›</a:t>
            </a:fld>
            <a:endParaRPr lang="en-GB"/>
          </a:p>
        </p:txBody>
      </p:sp>
    </p:spTree>
    <p:extLst>
      <p:ext uri="{BB962C8B-B14F-4D97-AF65-F5344CB8AC3E}">
        <p14:creationId xmlns:p14="http://schemas.microsoft.com/office/powerpoint/2010/main" val="221757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NZ"/>
          </a:p>
        </p:txBody>
      </p:sp>
      <p:sp>
        <p:nvSpPr>
          <p:cNvPr id="21507"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B6458ED-96AC-4301-9B65-90E301C5E780}" type="datetimeFigureOut">
              <a:rPr lang="en-NZ"/>
              <a:pPr>
                <a:defRPr/>
              </a:pPr>
              <a:t>26/07/2017</a:t>
            </a:fld>
            <a:endParaRPr lang="en-NZ"/>
          </a:p>
        </p:txBody>
      </p:sp>
      <p:sp>
        <p:nvSpPr>
          <p:cNvPr id="6148"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p>
        </p:txBody>
      </p:sp>
      <p:sp>
        <p:nvSpPr>
          <p:cNvPr id="2151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NZ"/>
          </a:p>
        </p:txBody>
      </p:sp>
      <p:sp>
        <p:nvSpPr>
          <p:cNvPr id="21511"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906FB00-A83D-4F92-98D8-4B28F3715B6C}" type="slidenum">
              <a:rPr lang="en-NZ"/>
              <a:pPr>
                <a:defRPr/>
              </a:pPr>
              <a:t>‹#›</a:t>
            </a:fld>
            <a:endParaRPr lang="en-NZ"/>
          </a:p>
        </p:txBody>
      </p:sp>
    </p:spTree>
    <p:extLst>
      <p:ext uri="{BB962C8B-B14F-4D97-AF65-F5344CB8AC3E}">
        <p14:creationId xmlns:p14="http://schemas.microsoft.com/office/powerpoint/2010/main" val="2711897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1</a:t>
            </a:fld>
            <a:endParaRPr lang="en-NZ"/>
          </a:p>
        </p:txBody>
      </p:sp>
    </p:spTree>
    <p:extLst>
      <p:ext uri="{BB962C8B-B14F-4D97-AF65-F5344CB8AC3E}">
        <p14:creationId xmlns:p14="http://schemas.microsoft.com/office/powerpoint/2010/main" val="165640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16</a:t>
            </a:fld>
            <a:endParaRPr lang="en-NZ"/>
          </a:p>
        </p:txBody>
      </p:sp>
    </p:spTree>
    <p:extLst>
      <p:ext uri="{BB962C8B-B14F-4D97-AF65-F5344CB8AC3E}">
        <p14:creationId xmlns:p14="http://schemas.microsoft.com/office/powerpoint/2010/main" val="318873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17</a:t>
            </a:fld>
            <a:endParaRPr lang="en-NZ"/>
          </a:p>
        </p:txBody>
      </p:sp>
    </p:spTree>
    <p:extLst>
      <p:ext uri="{BB962C8B-B14F-4D97-AF65-F5344CB8AC3E}">
        <p14:creationId xmlns:p14="http://schemas.microsoft.com/office/powerpoint/2010/main" val="3188733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20</a:t>
            </a:fld>
            <a:endParaRPr lang="en-NZ"/>
          </a:p>
        </p:txBody>
      </p:sp>
    </p:spTree>
    <p:extLst>
      <p:ext uri="{BB962C8B-B14F-4D97-AF65-F5344CB8AC3E}">
        <p14:creationId xmlns:p14="http://schemas.microsoft.com/office/powerpoint/2010/main" val="304476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NZ" sz="1200" kern="1200" dirty="0" smtClean="0">
              <a:solidFill>
                <a:schemeClr val="tx1"/>
              </a:solidFill>
              <a:effectLst/>
              <a:latin typeface="Calibri" pitchFamily="34" charset="0"/>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21</a:t>
            </a:fld>
            <a:endParaRPr lang="en-NZ"/>
          </a:p>
        </p:txBody>
      </p:sp>
    </p:spTree>
    <p:extLst>
      <p:ext uri="{BB962C8B-B14F-4D97-AF65-F5344CB8AC3E}">
        <p14:creationId xmlns:p14="http://schemas.microsoft.com/office/powerpoint/2010/main" val="170026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25</a:t>
            </a:fld>
            <a:endParaRPr lang="en-NZ"/>
          </a:p>
        </p:txBody>
      </p:sp>
    </p:spTree>
    <p:extLst>
      <p:ext uri="{BB962C8B-B14F-4D97-AF65-F5344CB8AC3E}">
        <p14:creationId xmlns:p14="http://schemas.microsoft.com/office/powerpoint/2010/main" val="332544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NZ" sz="1200" kern="1200" dirty="0" smtClean="0">
                <a:solidFill>
                  <a:schemeClr val="tx1"/>
                </a:solidFill>
                <a:effectLst/>
                <a:latin typeface="Calibri" pitchFamily="34" charset="0"/>
                <a:ea typeface="+mn-ea"/>
                <a:cs typeface="+mn-cs"/>
              </a:rPr>
              <a:t>This</a:t>
            </a:r>
            <a:r>
              <a:rPr lang="en-NZ" sz="1200" kern="1200" baseline="0" dirty="0" smtClean="0">
                <a:solidFill>
                  <a:schemeClr val="tx1"/>
                </a:solidFill>
                <a:effectLst/>
                <a:latin typeface="Calibri" pitchFamily="34" charset="0"/>
                <a:ea typeface="+mn-ea"/>
                <a:cs typeface="+mn-cs"/>
              </a:rPr>
              <a:t> is worth remembering</a:t>
            </a:r>
          </a:p>
          <a:p>
            <a:pPr marL="171450" lvl="0" indent="-171450">
              <a:buFont typeface="Arial" panose="020B0604020202020204" pitchFamily="34" charset="0"/>
              <a:buChar char="•"/>
            </a:pPr>
            <a:r>
              <a:rPr lang="en-NZ" sz="1200" kern="1200" baseline="0" dirty="0" smtClean="0">
                <a:solidFill>
                  <a:schemeClr val="tx1"/>
                </a:solidFill>
                <a:effectLst/>
                <a:latin typeface="Calibri" pitchFamily="34" charset="0"/>
                <a:ea typeface="+mn-ea"/>
                <a:cs typeface="+mn-cs"/>
              </a:rPr>
              <a:t>Currently most of our though and effort goes into clinical care</a:t>
            </a:r>
          </a:p>
          <a:p>
            <a:pPr marL="171450" lvl="0" indent="-171450">
              <a:buFont typeface="Arial" panose="020B0604020202020204" pitchFamily="34" charset="0"/>
              <a:buChar char="•"/>
            </a:pPr>
            <a:r>
              <a:rPr lang="en-NZ" sz="1200" kern="1200" baseline="0" dirty="0" smtClean="0">
                <a:solidFill>
                  <a:schemeClr val="tx1"/>
                </a:solidFill>
                <a:effectLst/>
                <a:latin typeface="Calibri" pitchFamily="34" charset="0"/>
                <a:ea typeface="+mn-ea"/>
                <a:cs typeface="+mn-cs"/>
              </a:rPr>
              <a:t>Of late genomic and precision medicine is picking up its pace</a:t>
            </a:r>
          </a:p>
          <a:p>
            <a:pPr marL="171450" lvl="0" indent="-171450">
              <a:buFont typeface="Arial" panose="020B0604020202020204" pitchFamily="34" charset="0"/>
              <a:buChar char="•"/>
            </a:pPr>
            <a:r>
              <a:rPr lang="en-NZ" sz="1200" kern="1200" baseline="0" dirty="0" smtClean="0">
                <a:solidFill>
                  <a:schemeClr val="tx1"/>
                </a:solidFill>
                <a:effectLst/>
                <a:latin typeface="Calibri" pitchFamily="34" charset="0"/>
                <a:ea typeface="+mn-ea"/>
                <a:cs typeface="+mn-cs"/>
              </a:rPr>
              <a:t>On the behaviour choices – more technology such as wearables, sensors and apps are getting easier to use. Also Big Data Analytics on multiple sources of data is starting to help us get better understanding on how to support people behaviour choices</a:t>
            </a:r>
          </a:p>
          <a:p>
            <a:pPr marL="171450" lvl="0" indent="-171450">
              <a:buFont typeface="Arial" panose="020B0604020202020204" pitchFamily="34" charset="0"/>
              <a:buChar char="•"/>
            </a:pPr>
            <a:r>
              <a:rPr lang="en-NZ" sz="1200" kern="1200" baseline="0" dirty="0" smtClean="0">
                <a:solidFill>
                  <a:schemeClr val="tx1"/>
                </a:solidFill>
                <a:effectLst/>
                <a:latin typeface="Calibri" pitchFamily="34" charset="0"/>
                <a:ea typeface="+mn-ea"/>
                <a:cs typeface="+mn-cs"/>
              </a:rPr>
              <a:t>On the data and informatics front we need to ensure that we are joining up and looking at the much broader datasets and understand the role of BDA </a:t>
            </a:r>
          </a:p>
          <a:p>
            <a:pPr marL="171450" lvl="0" indent="-171450">
              <a:buFont typeface="Arial" panose="020B0604020202020204" pitchFamily="34" charset="0"/>
              <a:buChar char="•"/>
            </a:pPr>
            <a:r>
              <a:rPr lang="en-NZ" sz="1200" kern="1200" baseline="0" dirty="0" smtClean="0">
                <a:solidFill>
                  <a:schemeClr val="tx1"/>
                </a:solidFill>
                <a:effectLst/>
                <a:latin typeface="Calibri" pitchFamily="34" charset="0"/>
                <a:ea typeface="+mn-ea"/>
                <a:cs typeface="+mn-cs"/>
              </a:rPr>
              <a:t>NEXT SLIDE . Challenges we know</a:t>
            </a:r>
          </a:p>
          <a:p>
            <a:pPr marL="0" lvl="0" indent="0">
              <a:buFont typeface="Arial" panose="020B0604020202020204" pitchFamily="34" charset="0"/>
              <a:buNone/>
            </a:pPr>
            <a:endParaRPr lang="en-NZ" sz="1200" kern="1200" dirty="0" smtClean="0">
              <a:solidFill>
                <a:schemeClr val="tx1"/>
              </a:solidFill>
              <a:effectLst/>
              <a:latin typeface="Calibri" pitchFamily="34" charset="0"/>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3</a:t>
            </a:fld>
            <a:endParaRPr lang="en-NZ" dirty="0"/>
          </a:p>
        </p:txBody>
      </p:sp>
    </p:spTree>
    <p:extLst>
      <p:ext uri="{BB962C8B-B14F-4D97-AF65-F5344CB8AC3E}">
        <p14:creationId xmlns:p14="http://schemas.microsoft.com/office/powerpoint/2010/main" val="162178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7</a:t>
            </a:fld>
            <a:endParaRPr lang="en-NZ"/>
          </a:p>
        </p:txBody>
      </p:sp>
    </p:spTree>
    <p:extLst>
      <p:ext uri="{BB962C8B-B14F-4D97-AF65-F5344CB8AC3E}">
        <p14:creationId xmlns:p14="http://schemas.microsoft.com/office/powerpoint/2010/main" val="116503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8</a:t>
            </a:fld>
            <a:endParaRPr lang="en-NZ"/>
          </a:p>
        </p:txBody>
      </p:sp>
    </p:spTree>
    <p:extLst>
      <p:ext uri="{BB962C8B-B14F-4D97-AF65-F5344CB8AC3E}">
        <p14:creationId xmlns:p14="http://schemas.microsoft.com/office/powerpoint/2010/main" val="243001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9</a:t>
            </a:fld>
            <a:endParaRPr lang="en-NZ"/>
          </a:p>
        </p:txBody>
      </p:sp>
    </p:spTree>
    <p:extLst>
      <p:ext uri="{BB962C8B-B14F-4D97-AF65-F5344CB8AC3E}">
        <p14:creationId xmlns:p14="http://schemas.microsoft.com/office/powerpoint/2010/main" val="95572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6587" lvl="1" indent="-457200">
              <a:buFont typeface="+mj-lt"/>
              <a:buAutoNum type="arabicPeriod" startAt="3"/>
            </a:pPr>
            <a:r>
              <a:rPr lang="en-NZ" sz="2400" b="1" dirty="0" smtClean="0">
                <a:solidFill>
                  <a:schemeClr val="accent1"/>
                </a:solidFill>
                <a:latin typeface="Arial" panose="020B0604020202020204" pitchFamily="34" charset="0"/>
                <a:cs typeface="Arial" panose="020B0604020202020204" pitchFamily="34" charset="0"/>
              </a:rPr>
              <a:t>2013, mid 2020s, 2038</a:t>
            </a:r>
          </a:p>
          <a:p>
            <a:pPr marL="1084262" lvl="2" indent="-457200"/>
            <a:r>
              <a:rPr lang="en-NZ" sz="2400" b="1" dirty="0" smtClean="0">
                <a:latin typeface="Arial" panose="020B0604020202020204" pitchFamily="34" charset="0"/>
                <a:cs typeface="Arial" panose="020B0604020202020204" pitchFamily="34" charset="0"/>
              </a:rPr>
              <a:t>European (75%,70%,66%)</a:t>
            </a:r>
          </a:p>
          <a:p>
            <a:pPr marL="1084262" lvl="2" indent="-457200"/>
            <a:r>
              <a:rPr lang="en-NZ" sz="2400" b="1" dirty="0" smtClean="0">
                <a:latin typeface="Arial" panose="020B0604020202020204" pitchFamily="34" charset="0"/>
                <a:cs typeface="Arial" panose="020B0604020202020204" pitchFamily="34" charset="0"/>
              </a:rPr>
              <a:t>Maori, Pacific &amp; Asian (36%,43%,52%)</a:t>
            </a:r>
          </a:p>
          <a:p>
            <a:pPr marL="1084262" lvl="2" indent="-457200"/>
            <a:r>
              <a:rPr lang="en-NZ" sz="2400" b="1" dirty="0" smtClean="0">
                <a:latin typeface="Arial" panose="020B0604020202020204" pitchFamily="34" charset="0"/>
                <a:cs typeface="Arial" panose="020B0604020202020204" pitchFamily="34" charset="0"/>
              </a:rPr>
              <a:t>Increasing overlapping ethnicities (12%,14%,19%)..over 30 </a:t>
            </a:r>
            <a:r>
              <a:rPr lang="en-NZ" sz="2400" b="1" dirty="0" err="1" smtClean="0">
                <a:latin typeface="Arial" panose="020B0604020202020204" pitchFamily="34" charset="0"/>
                <a:cs typeface="Arial" panose="020B0604020202020204" pitchFamily="34" charset="0"/>
              </a:rPr>
              <a:t>yrs</a:t>
            </a:r>
            <a:r>
              <a:rPr lang="en-NZ" sz="2400" b="1" dirty="0" smtClean="0">
                <a:latin typeface="Arial" panose="020B0604020202020204" pitchFamily="34" charset="0"/>
                <a:cs typeface="Arial" panose="020B0604020202020204" pitchFamily="34" charset="0"/>
              </a:rPr>
              <a:t> age group.</a:t>
            </a:r>
          </a:p>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10</a:t>
            </a:fld>
            <a:endParaRPr lang="en-NZ"/>
          </a:p>
        </p:txBody>
      </p:sp>
    </p:spTree>
    <p:extLst>
      <p:ext uri="{BB962C8B-B14F-4D97-AF65-F5344CB8AC3E}">
        <p14:creationId xmlns:p14="http://schemas.microsoft.com/office/powerpoint/2010/main" val="210582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11</a:t>
            </a:fld>
            <a:endParaRPr lang="en-NZ"/>
          </a:p>
        </p:txBody>
      </p:sp>
    </p:spTree>
    <p:extLst>
      <p:ext uri="{BB962C8B-B14F-4D97-AF65-F5344CB8AC3E}">
        <p14:creationId xmlns:p14="http://schemas.microsoft.com/office/powerpoint/2010/main" val="205389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12</a:t>
            </a:fld>
            <a:endParaRPr lang="en-NZ"/>
          </a:p>
        </p:txBody>
      </p:sp>
    </p:spTree>
    <p:extLst>
      <p:ext uri="{BB962C8B-B14F-4D97-AF65-F5344CB8AC3E}">
        <p14:creationId xmlns:p14="http://schemas.microsoft.com/office/powerpoint/2010/main" val="86784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pPr>
                <a:defRPr/>
              </a:pPr>
              <a:t>13</a:t>
            </a:fld>
            <a:endParaRPr lang="en-NZ"/>
          </a:p>
        </p:txBody>
      </p:sp>
    </p:spTree>
    <p:extLst>
      <p:ext uri="{BB962C8B-B14F-4D97-AF65-F5344CB8AC3E}">
        <p14:creationId xmlns:p14="http://schemas.microsoft.com/office/powerpoint/2010/main" val="318318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descr="Z:\Ministry of Health - MOH\MOH 27510 Public Communications\Production\Links-PowerPoint\27510 MOH PPT BkGrnd-Blue Bright 1-2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19063"/>
            <a:ext cx="9323387"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inistr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23863"/>
            <a:ext cx="10096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0"/>
          <p:cNvCxnSpPr/>
          <p:nvPr userDrawn="1"/>
        </p:nvCxnSpPr>
        <p:spPr>
          <a:xfrm>
            <a:off x="539750" y="6391275"/>
            <a:ext cx="8064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9319" name="Rectangle 7"/>
          <p:cNvSpPr>
            <a:spLocks noGrp="1" noChangeArrowheads="1"/>
          </p:cNvSpPr>
          <p:nvPr>
            <p:ph type="ctrTitle"/>
          </p:nvPr>
        </p:nvSpPr>
        <p:spPr>
          <a:xfrm>
            <a:off x="685800" y="2130425"/>
            <a:ext cx="7772400" cy="1470025"/>
          </a:xfrm>
        </p:spPr>
        <p:txBody>
          <a:bodyPr anchor="ctr"/>
          <a:lstStyle>
            <a:lvl1pPr algn="ctr">
              <a:defRPr sz="4000" smtClean="0">
                <a:solidFill>
                  <a:schemeClr val="bg1"/>
                </a:solidFill>
              </a:defRPr>
            </a:lvl1pPr>
          </a:lstStyle>
          <a:p>
            <a:pPr lvl="0"/>
            <a:r>
              <a:rPr lang="en-NZ" noProof="0" smtClean="0"/>
              <a:t>Click to edit Master title style</a:t>
            </a:r>
          </a:p>
        </p:txBody>
      </p:sp>
      <p:sp>
        <p:nvSpPr>
          <p:cNvPr id="269320" name="Rectangle 8"/>
          <p:cNvSpPr>
            <a:spLocks noGrp="1" noChangeArrowheads="1"/>
          </p:cNvSpPr>
          <p:nvPr>
            <p:ph type="subTitle" idx="1"/>
          </p:nvPr>
        </p:nvSpPr>
        <p:spPr>
          <a:xfrm>
            <a:off x="1371600" y="3886200"/>
            <a:ext cx="6400800" cy="1752600"/>
          </a:xfrm>
        </p:spPr>
        <p:txBody>
          <a:bodyPr/>
          <a:lstStyle>
            <a:lvl1pPr algn="ctr">
              <a:defRPr b="1" smtClean="0">
                <a:solidFill>
                  <a:schemeClr val="bg1"/>
                </a:solidFill>
              </a:defRPr>
            </a:lvl1pPr>
          </a:lstStyle>
          <a:p>
            <a:pPr lvl="0"/>
            <a:r>
              <a:rPr lang="en-NZ" noProof="0" smtClean="0"/>
              <a:t>Click to edit Master subtitle style</a:t>
            </a:r>
          </a:p>
        </p:txBody>
      </p:sp>
    </p:spTree>
    <p:extLst>
      <p:ext uri="{BB962C8B-B14F-4D97-AF65-F5344CB8AC3E}">
        <p14:creationId xmlns:p14="http://schemas.microsoft.com/office/powerpoint/2010/main" val="163581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96"/>
          <p:cNvSpPr>
            <a:spLocks noGrp="1" noChangeArrowheads="1"/>
          </p:cNvSpPr>
          <p:nvPr>
            <p:ph type="dt" sz="half" idx="10"/>
          </p:nvPr>
        </p:nvSpPr>
        <p:spPr>
          <a:ln/>
        </p:spPr>
        <p:txBody>
          <a:bodyPr/>
          <a:lstStyle>
            <a:lvl1pPr>
              <a:defRPr/>
            </a:lvl1pPr>
          </a:lstStyle>
          <a:p>
            <a:pPr>
              <a:defRPr/>
            </a:pPr>
            <a:fld id="{CD84B2BB-879D-458D-A476-372DA067C911}" type="datetimeFigureOut">
              <a:rPr lang="en-NZ"/>
              <a:pPr>
                <a:defRPr/>
              </a:pPr>
              <a:t>26/07/2017</a:t>
            </a:fld>
            <a:endParaRPr lang="en-NZ"/>
          </a:p>
        </p:txBody>
      </p:sp>
      <p:sp>
        <p:nvSpPr>
          <p:cNvPr id="5" name="Rectangle 97"/>
          <p:cNvSpPr>
            <a:spLocks noGrp="1" noChangeArrowheads="1"/>
          </p:cNvSpPr>
          <p:nvPr>
            <p:ph type="ftr" sz="quarter" idx="11"/>
          </p:nvPr>
        </p:nvSpPr>
        <p:spPr>
          <a:ln/>
        </p:spPr>
        <p:txBody>
          <a:bodyPr/>
          <a:lstStyle>
            <a:lvl1pPr>
              <a:defRPr/>
            </a:lvl1pPr>
          </a:lstStyle>
          <a:p>
            <a:pPr>
              <a:defRPr/>
            </a:pPr>
            <a:endParaRPr lang="en-NZ"/>
          </a:p>
        </p:txBody>
      </p:sp>
      <p:sp>
        <p:nvSpPr>
          <p:cNvPr id="6" name="Rectangle 98"/>
          <p:cNvSpPr>
            <a:spLocks noGrp="1" noChangeArrowheads="1"/>
          </p:cNvSpPr>
          <p:nvPr>
            <p:ph type="sldNum" sz="quarter" idx="12"/>
          </p:nvPr>
        </p:nvSpPr>
        <p:spPr>
          <a:ln/>
        </p:spPr>
        <p:txBody>
          <a:bodyPr/>
          <a:lstStyle>
            <a:lvl1pPr>
              <a:defRPr/>
            </a:lvl1pPr>
          </a:lstStyle>
          <a:p>
            <a:pPr>
              <a:defRPr/>
            </a:pPr>
            <a:fld id="{8691C9A7-113A-4B3D-AFC1-CC439B2D84E2}" type="slidenum">
              <a:rPr lang="en-NZ"/>
              <a:pPr>
                <a:defRPr/>
              </a:pPr>
              <a:t>‹#›</a:t>
            </a:fld>
            <a:endParaRPr lang="en-NZ"/>
          </a:p>
        </p:txBody>
      </p:sp>
    </p:spTree>
    <p:extLst>
      <p:ext uri="{BB962C8B-B14F-4D97-AF65-F5344CB8AC3E}">
        <p14:creationId xmlns:p14="http://schemas.microsoft.com/office/powerpoint/2010/main" val="288650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96"/>
          <p:cNvSpPr>
            <a:spLocks noGrp="1" noChangeArrowheads="1"/>
          </p:cNvSpPr>
          <p:nvPr>
            <p:ph type="dt" sz="half" idx="10"/>
          </p:nvPr>
        </p:nvSpPr>
        <p:spPr>
          <a:ln/>
        </p:spPr>
        <p:txBody>
          <a:bodyPr/>
          <a:lstStyle>
            <a:lvl1pPr>
              <a:defRPr/>
            </a:lvl1pPr>
          </a:lstStyle>
          <a:p>
            <a:pPr>
              <a:defRPr/>
            </a:pPr>
            <a:fld id="{39CC4D7C-47C9-473C-9552-28D54EBF81AB}" type="datetimeFigureOut">
              <a:rPr lang="en-NZ"/>
              <a:pPr>
                <a:defRPr/>
              </a:pPr>
              <a:t>26/07/2017</a:t>
            </a:fld>
            <a:endParaRPr lang="en-NZ"/>
          </a:p>
        </p:txBody>
      </p:sp>
      <p:sp>
        <p:nvSpPr>
          <p:cNvPr id="5" name="Rectangle 97"/>
          <p:cNvSpPr>
            <a:spLocks noGrp="1" noChangeArrowheads="1"/>
          </p:cNvSpPr>
          <p:nvPr>
            <p:ph type="ftr" sz="quarter" idx="11"/>
          </p:nvPr>
        </p:nvSpPr>
        <p:spPr>
          <a:ln/>
        </p:spPr>
        <p:txBody>
          <a:bodyPr/>
          <a:lstStyle>
            <a:lvl1pPr>
              <a:defRPr/>
            </a:lvl1pPr>
          </a:lstStyle>
          <a:p>
            <a:pPr>
              <a:defRPr/>
            </a:pPr>
            <a:endParaRPr lang="en-NZ"/>
          </a:p>
        </p:txBody>
      </p:sp>
      <p:sp>
        <p:nvSpPr>
          <p:cNvPr id="6" name="Rectangle 98"/>
          <p:cNvSpPr>
            <a:spLocks noGrp="1" noChangeArrowheads="1"/>
          </p:cNvSpPr>
          <p:nvPr>
            <p:ph type="sldNum" sz="quarter" idx="12"/>
          </p:nvPr>
        </p:nvSpPr>
        <p:spPr>
          <a:ln/>
        </p:spPr>
        <p:txBody>
          <a:bodyPr/>
          <a:lstStyle>
            <a:lvl1pPr>
              <a:defRPr/>
            </a:lvl1pPr>
          </a:lstStyle>
          <a:p>
            <a:pPr>
              <a:defRPr/>
            </a:pPr>
            <a:fld id="{F9D4DDF8-4517-4DF3-A407-7F6477F91315}" type="slidenum">
              <a:rPr lang="en-NZ"/>
              <a:pPr>
                <a:defRPr/>
              </a:pPr>
              <a:t>‹#›</a:t>
            </a:fld>
            <a:endParaRPr lang="en-NZ"/>
          </a:p>
        </p:txBody>
      </p:sp>
    </p:spTree>
    <p:extLst>
      <p:ext uri="{BB962C8B-B14F-4D97-AF65-F5344CB8AC3E}">
        <p14:creationId xmlns:p14="http://schemas.microsoft.com/office/powerpoint/2010/main" val="96974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extLst>
      <p:ext uri="{BB962C8B-B14F-4D97-AF65-F5344CB8AC3E}">
        <p14:creationId xmlns:p14="http://schemas.microsoft.com/office/powerpoint/2010/main" val="190128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18197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966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892659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97270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Tree>
    <p:extLst>
      <p:ext uri="{BB962C8B-B14F-4D97-AF65-F5344CB8AC3E}">
        <p14:creationId xmlns:p14="http://schemas.microsoft.com/office/powerpoint/2010/main" val="155291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447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236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96"/>
          <p:cNvSpPr>
            <a:spLocks noGrp="1" noChangeArrowheads="1"/>
          </p:cNvSpPr>
          <p:nvPr>
            <p:ph type="dt" sz="half" idx="10"/>
          </p:nvPr>
        </p:nvSpPr>
        <p:spPr>
          <a:ln/>
        </p:spPr>
        <p:txBody>
          <a:bodyPr/>
          <a:lstStyle>
            <a:lvl1pPr>
              <a:defRPr/>
            </a:lvl1pPr>
          </a:lstStyle>
          <a:p>
            <a:pPr>
              <a:defRPr/>
            </a:pPr>
            <a:fld id="{65E14D30-4CAE-4D17-87EC-775B544B9D81}" type="datetimeFigureOut">
              <a:rPr lang="en-NZ"/>
              <a:pPr>
                <a:defRPr/>
              </a:pPr>
              <a:t>26/07/2017</a:t>
            </a:fld>
            <a:endParaRPr lang="en-NZ"/>
          </a:p>
        </p:txBody>
      </p:sp>
      <p:sp>
        <p:nvSpPr>
          <p:cNvPr id="5" name="Rectangle 97"/>
          <p:cNvSpPr>
            <a:spLocks noGrp="1" noChangeArrowheads="1"/>
          </p:cNvSpPr>
          <p:nvPr>
            <p:ph type="ftr" sz="quarter" idx="11"/>
          </p:nvPr>
        </p:nvSpPr>
        <p:spPr>
          <a:ln/>
        </p:spPr>
        <p:txBody>
          <a:bodyPr/>
          <a:lstStyle>
            <a:lvl1pPr>
              <a:defRPr/>
            </a:lvl1pPr>
          </a:lstStyle>
          <a:p>
            <a:pPr>
              <a:defRPr/>
            </a:pPr>
            <a:endParaRPr lang="en-NZ"/>
          </a:p>
        </p:txBody>
      </p:sp>
      <p:sp>
        <p:nvSpPr>
          <p:cNvPr id="6" name="Rectangle 98"/>
          <p:cNvSpPr>
            <a:spLocks noGrp="1" noChangeArrowheads="1"/>
          </p:cNvSpPr>
          <p:nvPr>
            <p:ph type="sldNum" sz="quarter" idx="12"/>
          </p:nvPr>
        </p:nvSpPr>
        <p:spPr>
          <a:ln/>
        </p:spPr>
        <p:txBody>
          <a:bodyPr/>
          <a:lstStyle>
            <a:lvl1pPr>
              <a:defRPr/>
            </a:lvl1pPr>
          </a:lstStyle>
          <a:p>
            <a:pPr>
              <a:defRPr/>
            </a:pPr>
            <a:fld id="{373FA9F0-3657-4AA8-A95A-9B670539953B}" type="slidenum">
              <a:rPr lang="en-NZ"/>
              <a:pPr>
                <a:defRPr/>
              </a:pPr>
              <a:t>‹#›</a:t>
            </a:fld>
            <a:endParaRPr lang="en-NZ"/>
          </a:p>
        </p:txBody>
      </p:sp>
    </p:spTree>
    <p:extLst>
      <p:ext uri="{BB962C8B-B14F-4D97-AF65-F5344CB8AC3E}">
        <p14:creationId xmlns:p14="http://schemas.microsoft.com/office/powerpoint/2010/main" val="3742407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0201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625536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99825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96"/>
          <p:cNvSpPr>
            <a:spLocks noGrp="1" noChangeArrowheads="1"/>
          </p:cNvSpPr>
          <p:nvPr>
            <p:ph type="dt" sz="half" idx="10"/>
          </p:nvPr>
        </p:nvSpPr>
        <p:spPr>
          <a:ln/>
        </p:spPr>
        <p:txBody>
          <a:bodyPr/>
          <a:lstStyle>
            <a:lvl1pPr>
              <a:defRPr/>
            </a:lvl1pPr>
          </a:lstStyle>
          <a:p>
            <a:pPr>
              <a:defRPr/>
            </a:pPr>
            <a:fld id="{428B9838-3CD7-4A85-BCD2-BC5016847BF6}" type="datetimeFigureOut">
              <a:rPr lang="en-NZ"/>
              <a:pPr>
                <a:defRPr/>
              </a:pPr>
              <a:t>26/07/2017</a:t>
            </a:fld>
            <a:endParaRPr lang="en-NZ"/>
          </a:p>
        </p:txBody>
      </p:sp>
      <p:sp>
        <p:nvSpPr>
          <p:cNvPr id="5" name="Rectangle 97"/>
          <p:cNvSpPr>
            <a:spLocks noGrp="1" noChangeArrowheads="1"/>
          </p:cNvSpPr>
          <p:nvPr>
            <p:ph type="ftr" sz="quarter" idx="11"/>
          </p:nvPr>
        </p:nvSpPr>
        <p:spPr>
          <a:ln/>
        </p:spPr>
        <p:txBody>
          <a:bodyPr/>
          <a:lstStyle>
            <a:lvl1pPr>
              <a:defRPr/>
            </a:lvl1pPr>
          </a:lstStyle>
          <a:p>
            <a:pPr>
              <a:defRPr/>
            </a:pPr>
            <a:endParaRPr lang="en-NZ"/>
          </a:p>
        </p:txBody>
      </p:sp>
      <p:sp>
        <p:nvSpPr>
          <p:cNvPr id="6" name="Rectangle 98"/>
          <p:cNvSpPr>
            <a:spLocks noGrp="1" noChangeArrowheads="1"/>
          </p:cNvSpPr>
          <p:nvPr>
            <p:ph type="sldNum" sz="quarter" idx="12"/>
          </p:nvPr>
        </p:nvSpPr>
        <p:spPr>
          <a:ln/>
        </p:spPr>
        <p:txBody>
          <a:bodyPr/>
          <a:lstStyle>
            <a:lvl1pPr>
              <a:defRPr/>
            </a:lvl1pPr>
          </a:lstStyle>
          <a:p>
            <a:pPr>
              <a:defRPr/>
            </a:pPr>
            <a:fld id="{69DBB06A-49E0-41C4-AE6E-8361E994A473}" type="slidenum">
              <a:rPr lang="en-NZ"/>
              <a:pPr>
                <a:defRPr/>
              </a:pPr>
              <a:t>‹#›</a:t>
            </a:fld>
            <a:endParaRPr lang="en-NZ"/>
          </a:p>
        </p:txBody>
      </p:sp>
    </p:spTree>
    <p:extLst>
      <p:ext uri="{BB962C8B-B14F-4D97-AF65-F5344CB8AC3E}">
        <p14:creationId xmlns:p14="http://schemas.microsoft.com/office/powerpoint/2010/main" val="70421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96"/>
          <p:cNvSpPr>
            <a:spLocks noGrp="1" noChangeArrowheads="1"/>
          </p:cNvSpPr>
          <p:nvPr>
            <p:ph type="dt" sz="half" idx="10"/>
          </p:nvPr>
        </p:nvSpPr>
        <p:spPr>
          <a:ln/>
        </p:spPr>
        <p:txBody>
          <a:bodyPr/>
          <a:lstStyle>
            <a:lvl1pPr>
              <a:defRPr/>
            </a:lvl1pPr>
          </a:lstStyle>
          <a:p>
            <a:pPr>
              <a:defRPr/>
            </a:pPr>
            <a:fld id="{32F9E3E0-8CC5-4522-9F1B-ECE867D60079}" type="datetimeFigureOut">
              <a:rPr lang="en-NZ"/>
              <a:pPr>
                <a:defRPr/>
              </a:pPr>
              <a:t>26/07/2017</a:t>
            </a:fld>
            <a:endParaRPr lang="en-NZ"/>
          </a:p>
        </p:txBody>
      </p:sp>
      <p:sp>
        <p:nvSpPr>
          <p:cNvPr id="6" name="Rectangle 97"/>
          <p:cNvSpPr>
            <a:spLocks noGrp="1" noChangeArrowheads="1"/>
          </p:cNvSpPr>
          <p:nvPr>
            <p:ph type="ftr" sz="quarter" idx="11"/>
          </p:nvPr>
        </p:nvSpPr>
        <p:spPr>
          <a:ln/>
        </p:spPr>
        <p:txBody>
          <a:bodyPr/>
          <a:lstStyle>
            <a:lvl1pPr>
              <a:defRPr/>
            </a:lvl1pPr>
          </a:lstStyle>
          <a:p>
            <a:pPr>
              <a:defRPr/>
            </a:pPr>
            <a:endParaRPr lang="en-NZ"/>
          </a:p>
        </p:txBody>
      </p:sp>
      <p:sp>
        <p:nvSpPr>
          <p:cNvPr id="7" name="Rectangle 98"/>
          <p:cNvSpPr>
            <a:spLocks noGrp="1" noChangeArrowheads="1"/>
          </p:cNvSpPr>
          <p:nvPr>
            <p:ph type="sldNum" sz="quarter" idx="12"/>
          </p:nvPr>
        </p:nvSpPr>
        <p:spPr>
          <a:ln/>
        </p:spPr>
        <p:txBody>
          <a:bodyPr/>
          <a:lstStyle>
            <a:lvl1pPr>
              <a:defRPr/>
            </a:lvl1pPr>
          </a:lstStyle>
          <a:p>
            <a:pPr>
              <a:defRPr/>
            </a:pPr>
            <a:fld id="{A6813AEA-C1C6-40C9-8227-07A02C83E3BF}" type="slidenum">
              <a:rPr lang="en-NZ"/>
              <a:pPr>
                <a:defRPr/>
              </a:pPr>
              <a:t>‹#›</a:t>
            </a:fld>
            <a:endParaRPr lang="en-NZ"/>
          </a:p>
        </p:txBody>
      </p:sp>
    </p:spTree>
    <p:extLst>
      <p:ext uri="{BB962C8B-B14F-4D97-AF65-F5344CB8AC3E}">
        <p14:creationId xmlns:p14="http://schemas.microsoft.com/office/powerpoint/2010/main" val="16301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96"/>
          <p:cNvSpPr>
            <a:spLocks noGrp="1" noChangeArrowheads="1"/>
          </p:cNvSpPr>
          <p:nvPr>
            <p:ph type="dt" sz="half" idx="10"/>
          </p:nvPr>
        </p:nvSpPr>
        <p:spPr>
          <a:ln/>
        </p:spPr>
        <p:txBody>
          <a:bodyPr/>
          <a:lstStyle>
            <a:lvl1pPr>
              <a:defRPr/>
            </a:lvl1pPr>
          </a:lstStyle>
          <a:p>
            <a:pPr>
              <a:defRPr/>
            </a:pPr>
            <a:fld id="{11BFAC9D-1D0A-4D61-AF98-E8B043172941}" type="datetimeFigureOut">
              <a:rPr lang="en-NZ"/>
              <a:pPr>
                <a:defRPr/>
              </a:pPr>
              <a:t>26/07/2017</a:t>
            </a:fld>
            <a:endParaRPr lang="en-NZ"/>
          </a:p>
        </p:txBody>
      </p:sp>
      <p:sp>
        <p:nvSpPr>
          <p:cNvPr id="8" name="Rectangle 97"/>
          <p:cNvSpPr>
            <a:spLocks noGrp="1" noChangeArrowheads="1"/>
          </p:cNvSpPr>
          <p:nvPr>
            <p:ph type="ftr" sz="quarter" idx="11"/>
          </p:nvPr>
        </p:nvSpPr>
        <p:spPr>
          <a:ln/>
        </p:spPr>
        <p:txBody>
          <a:bodyPr/>
          <a:lstStyle>
            <a:lvl1pPr>
              <a:defRPr/>
            </a:lvl1pPr>
          </a:lstStyle>
          <a:p>
            <a:pPr>
              <a:defRPr/>
            </a:pPr>
            <a:endParaRPr lang="en-NZ"/>
          </a:p>
        </p:txBody>
      </p:sp>
      <p:sp>
        <p:nvSpPr>
          <p:cNvPr id="9" name="Rectangle 98"/>
          <p:cNvSpPr>
            <a:spLocks noGrp="1" noChangeArrowheads="1"/>
          </p:cNvSpPr>
          <p:nvPr>
            <p:ph type="sldNum" sz="quarter" idx="12"/>
          </p:nvPr>
        </p:nvSpPr>
        <p:spPr>
          <a:ln/>
        </p:spPr>
        <p:txBody>
          <a:bodyPr/>
          <a:lstStyle>
            <a:lvl1pPr>
              <a:defRPr/>
            </a:lvl1pPr>
          </a:lstStyle>
          <a:p>
            <a:pPr>
              <a:defRPr/>
            </a:pPr>
            <a:fld id="{AB9936F4-5EC8-4929-B90A-CBB51981C46E}" type="slidenum">
              <a:rPr lang="en-NZ"/>
              <a:pPr>
                <a:defRPr/>
              </a:pPr>
              <a:t>‹#›</a:t>
            </a:fld>
            <a:endParaRPr lang="en-NZ"/>
          </a:p>
        </p:txBody>
      </p:sp>
    </p:spTree>
    <p:extLst>
      <p:ext uri="{BB962C8B-B14F-4D97-AF65-F5344CB8AC3E}">
        <p14:creationId xmlns:p14="http://schemas.microsoft.com/office/powerpoint/2010/main" val="129638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96"/>
          <p:cNvSpPr>
            <a:spLocks noGrp="1" noChangeArrowheads="1"/>
          </p:cNvSpPr>
          <p:nvPr>
            <p:ph type="dt" sz="half" idx="10"/>
          </p:nvPr>
        </p:nvSpPr>
        <p:spPr>
          <a:ln/>
        </p:spPr>
        <p:txBody>
          <a:bodyPr/>
          <a:lstStyle>
            <a:lvl1pPr>
              <a:defRPr/>
            </a:lvl1pPr>
          </a:lstStyle>
          <a:p>
            <a:pPr>
              <a:defRPr/>
            </a:pPr>
            <a:fld id="{83476EAB-A3D1-4049-97E9-693F472C8921}" type="datetimeFigureOut">
              <a:rPr lang="en-NZ"/>
              <a:pPr>
                <a:defRPr/>
              </a:pPr>
              <a:t>26/07/2017</a:t>
            </a:fld>
            <a:endParaRPr lang="en-NZ"/>
          </a:p>
        </p:txBody>
      </p:sp>
      <p:sp>
        <p:nvSpPr>
          <p:cNvPr id="4" name="Rectangle 97"/>
          <p:cNvSpPr>
            <a:spLocks noGrp="1" noChangeArrowheads="1"/>
          </p:cNvSpPr>
          <p:nvPr>
            <p:ph type="ftr" sz="quarter" idx="11"/>
          </p:nvPr>
        </p:nvSpPr>
        <p:spPr>
          <a:ln/>
        </p:spPr>
        <p:txBody>
          <a:bodyPr/>
          <a:lstStyle>
            <a:lvl1pPr>
              <a:defRPr/>
            </a:lvl1pPr>
          </a:lstStyle>
          <a:p>
            <a:pPr>
              <a:defRPr/>
            </a:pPr>
            <a:endParaRPr lang="en-NZ"/>
          </a:p>
        </p:txBody>
      </p:sp>
      <p:sp>
        <p:nvSpPr>
          <p:cNvPr id="5" name="Rectangle 98"/>
          <p:cNvSpPr>
            <a:spLocks noGrp="1" noChangeArrowheads="1"/>
          </p:cNvSpPr>
          <p:nvPr>
            <p:ph type="sldNum" sz="quarter" idx="12"/>
          </p:nvPr>
        </p:nvSpPr>
        <p:spPr>
          <a:ln/>
        </p:spPr>
        <p:txBody>
          <a:bodyPr/>
          <a:lstStyle>
            <a:lvl1pPr>
              <a:defRPr/>
            </a:lvl1pPr>
          </a:lstStyle>
          <a:p>
            <a:pPr>
              <a:defRPr/>
            </a:pPr>
            <a:fld id="{75F5650C-DFA2-41D9-89FC-94A02C57D247}" type="slidenum">
              <a:rPr lang="en-NZ"/>
              <a:pPr>
                <a:defRPr/>
              </a:pPr>
              <a:t>‹#›</a:t>
            </a:fld>
            <a:endParaRPr lang="en-NZ"/>
          </a:p>
        </p:txBody>
      </p:sp>
    </p:spTree>
    <p:extLst>
      <p:ext uri="{BB962C8B-B14F-4D97-AF65-F5344CB8AC3E}">
        <p14:creationId xmlns:p14="http://schemas.microsoft.com/office/powerpoint/2010/main" val="25092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6"/>
          <p:cNvSpPr>
            <a:spLocks noGrp="1" noChangeArrowheads="1"/>
          </p:cNvSpPr>
          <p:nvPr>
            <p:ph type="dt" sz="half" idx="10"/>
          </p:nvPr>
        </p:nvSpPr>
        <p:spPr>
          <a:ln/>
        </p:spPr>
        <p:txBody>
          <a:bodyPr/>
          <a:lstStyle>
            <a:lvl1pPr>
              <a:defRPr/>
            </a:lvl1pPr>
          </a:lstStyle>
          <a:p>
            <a:pPr>
              <a:defRPr/>
            </a:pPr>
            <a:fld id="{0F6560C7-FF2A-4A13-A682-71F27658C2DE}" type="datetimeFigureOut">
              <a:rPr lang="en-NZ"/>
              <a:pPr>
                <a:defRPr/>
              </a:pPr>
              <a:t>26/07/2017</a:t>
            </a:fld>
            <a:endParaRPr lang="en-NZ"/>
          </a:p>
        </p:txBody>
      </p:sp>
      <p:sp>
        <p:nvSpPr>
          <p:cNvPr id="3" name="Rectangle 97"/>
          <p:cNvSpPr>
            <a:spLocks noGrp="1" noChangeArrowheads="1"/>
          </p:cNvSpPr>
          <p:nvPr>
            <p:ph type="ftr" sz="quarter" idx="11"/>
          </p:nvPr>
        </p:nvSpPr>
        <p:spPr>
          <a:ln/>
        </p:spPr>
        <p:txBody>
          <a:bodyPr/>
          <a:lstStyle>
            <a:lvl1pPr>
              <a:defRPr/>
            </a:lvl1pPr>
          </a:lstStyle>
          <a:p>
            <a:pPr>
              <a:defRPr/>
            </a:pPr>
            <a:endParaRPr lang="en-NZ"/>
          </a:p>
        </p:txBody>
      </p:sp>
      <p:sp>
        <p:nvSpPr>
          <p:cNvPr id="4" name="Rectangle 98"/>
          <p:cNvSpPr>
            <a:spLocks noGrp="1" noChangeArrowheads="1"/>
          </p:cNvSpPr>
          <p:nvPr>
            <p:ph type="sldNum" sz="quarter" idx="12"/>
          </p:nvPr>
        </p:nvSpPr>
        <p:spPr>
          <a:ln/>
        </p:spPr>
        <p:txBody>
          <a:bodyPr/>
          <a:lstStyle>
            <a:lvl1pPr>
              <a:defRPr/>
            </a:lvl1pPr>
          </a:lstStyle>
          <a:p>
            <a:pPr>
              <a:defRPr/>
            </a:pPr>
            <a:fld id="{D6310D4D-D1F1-460C-9B60-34274B391759}" type="slidenum">
              <a:rPr lang="en-NZ"/>
              <a:pPr>
                <a:defRPr/>
              </a:pPr>
              <a:t>‹#›</a:t>
            </a:fld>
            <a:endParaRPr lang="en-NZ"/>
          </a:p>
        </p:txBody>
      </p:sp>
    </p:spTree>
    <p:extLst>
      <p:ext uri="{BB962C8B-B14F-4D97-AF65-F5344CB8AC3E}">
        <p14:creationId xmlns:p14="http://schemas.microsoft.com/office/powerpoint/2010/main" val="106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6"/>
          <p:cNvSpPr>
            <a:spLocks noGrp="1" noChangeArrowheads="1"/>
          </p:cNvSpPr>
          <p:nvPr>
            <p:ph type="dt" sz="half" idx="10"/>
          </p:nvPr>
        </p:nvSpPr>
        <p:spPr>
          <a:ln/>
        </p:spPr>
        <p:txBody>
          <a:bodyPr/>
          <a:lstStyle>
            <a:lvl1pPr>
              <a:defRPr/>
            </a:lvl1pPr>
          </a:lstStyle>
          <a:p>
            <a:pPr>
              <a:defRPr/>
            </a:pPr>
            <a:fld id="{AA77C07A-8CF4-4CEB-99D4-981C703CA55C}" type="datetimeFigureOut">
              <a:rPr lang="en-NZ"/>
              <a:pPr>
                <a:defRPr/>
              </a:pPr>
              <a:t>26/07/2017</a:t>
            </a:fld>
            <a:endParaRPr lang="en-NZ"/>
          </a:p>
        </p:txBody>
      </p:sp>
      <p:sp>
        <p:nvSpPr>
          <p:cNvPr id="6" name="Rectangle 97"/>
          <p:cNvSpPr>
            <a:spLocks noGrp="1" noChangeArrowheads="1"/>
          </p:cNvSpPr>
          <p:nvPr>
            <p:ph type="ftr" sz="quarter" idx="11"/>
          </p:nvPr>
        </p:nvSpPr>
        <p:spPr>
          <a:ln/>
        </p:spPr>
        <p:txBody>
          <a:bodyPr/>
          <a:lstStyle>
            <a:lvl1pPr>
              <a:defRPr/>
            </a:lvl1pPr>
          </a:lstStyle>
          <a:p>
            <a:pPr>
              <a:defRPr/>
            </a:pPr>
            <a:endParaRPr lang="en-NZ"/>
          </a:p>
        </p:txBody>
      </p:sp>
      <p:sp>
        <p:nvSpPr>
          <p:cNvPr id="7" name="Rectangle 98"/>
          <p:cNvSpPr>
            <a:spLocks noGrp="1" noChangeArrowheads="1"/>
          </p:cNvSpPr>
          <p:nvPr>
            <p:ph type="sldNum" sz="quarter" idx="12"/>
          </p:nvPr>
        </p:nvSpPr>
        <p:spPr>
          <a:ln/>
        </p:spPr>
        <p:txBody>
          <a:bodyPr/>
          <a:lstStyle>
            <a:lvl1pPr>
              <a:defRPr/>
            </a:lvl1pPr>
          </a:lstStyle>
          <a:p>
            <a:pPr>
              <a:defRPr/>
            </a:pPr>
            <a:fld id="{79DBA95D-6D0B-475B-A644-73E0A21FDA2B}" type="slidenum">
              <a:rPr lang="en-NZ"/>
              <a:pPr>
                <a:defRPr/>
              </a:pPr>
              <a:t>‹#›</a:t>
            </a:fld>
            <a:endParaRPr lang="en-NZ"/>
          </a:p>
        </p:txBody>
      </p:sp>
    </p:spTree>
    <p:extLst>
      <p:ext uri="{BB962C8B-B14F-4D97-AF65-F5344CB8AC3E}">
        <p14:creationId xmlns:p14="http://schemas.microsoft.com/office/powerpoint/2010/main" val="334329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6"/>
          <p:cNvSpPr>
            <a:spLocks noGrp="1" noChangeArrowheads="1"/>
          </p:cNvSpPr>
          <p:nvPr>
            <p:ph type="dt" sz="half" idx="10"/>
          </p:nvPr>
        </p:nvSpPr>
        <p:spPr>
          <a:ln/>
        </p:spPr>
        <p:txBody>
          <a:bodyPr/>
          <a:lstStyle>
            <a:lvl1pPr>
              <a:defRPr/>
            </a:lvl1pPr>
          </a:lstStyle>
          <a:p>
            <a:pPr>
              <a:defRPr/>
            </a:pPr>
            <a:fld id="{5BC4DA76-FC71-4E71-99BC-B6AFD140ACCF}" type="datetimeFigureOut">
              <a:rPr lang="en-NZ"/>
              <a:pPr>
                <a:defRPr/>
              </a:pPr>
              <a:t>26/07/2017</a:t>
            </a:fld>
            <a:endParaRPr lang="en-NZ"/>
          </a:p>
        </p:txBody>
      </p:sp>
      <p:sp>
        <p:nvSpPr>
          <p:cNvPr id="6" name="Rectangle 97"/>
          <p:cNvSpPr>
            <a:spLocks noGrp="1" noChangeArrowheads="1"/>
          </p:cNvSpPr>
          <p:nvPr>
            <p:ph type="ftr" sz="quarter" idx="11"/>
          </p:nvPr>
        </p:nvSpPr>
        <p:spPr>
          <a:ln/>
        </p:spPr>
        <p:txBody>
          <a:bodyPr/>
          <a:lstStyle>
            <a:lvl1pPr>
              <a:defRPr/>
            </a:lvl1pPr>
          </a:lstStyle>
          <a:p>
            <a:pPr>
              <a:defRPr/>
            </a:pPr>
            <a:endParaRPr lang="en-NZ"/>
          </a:p>
        </p:txBody>
      </p:sp>
      <p:sp>
        <p:nvSpPr>
          <p:cNvPr id="7" name="Rectangle 98"/>
          <p:cNvSpPr>
            <a:spLocks noGrp="1" noChangeArrowheads="1"/>
          </p:cNvSpPr>
          <p:nvPr>
            <p:ph type="sldNum" sz="quarter" idx="12"/>
          </p:nvPr>
        </p:nvSpPr>
        <p:spPr>
          <a:ln/>
        </p:spPr>
        <p:txBody>
          <a:bodyPr/>
          <a:lstStyle>
            <a:lvl1pPr>
              <a:defRPr/>
            </a:lvl1pPr>
          </a:lstStyle>
          <a:p>
            <a:pPr>
              <a:defRPr/>
            </a:pPr>
            <a:fld id="{59E67E0C-B3D1-4144-85EF-6FDCDBEDCCC5}" type="slidenum">
              <a:rPr lang="en-NZ"/>
              <a:pPr>
                <a:defRPr/>
              </a:pPr>
              <a:t>‹#›</a:t>
            </a:fld>
            <a:endParaRPr lang="en-NZ"/>
          </a:p>
        </p:txBody>
      </p:sp>
    </p:spTree>
    <p:extLst>
      <p:ext uri="{BB962C8B-B14F-4D97-AF65-F5344CB8AC3E}">
        <p14:creationId xmlns:p14="http://schemas.microsoft.com/office/powerpoint/2010/main" val="276274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Z:\Ministry of Health - MOH\MOH 27510 Public Communications\Production\Links-PowerPoint\27510 MOH PPT Txt-Blue Bright 1-2Si.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135188"/>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 name="Straight Connector 9"/>
          <p:cNvCxnSpPr>
            <a:cxnSpLocks noChangeShapeType="1"/>
          </p:cNvCxnSpPr>
          <p:nvPr/>
        </p:nvCxnSpPr>
        <p:spPr bwMode="auto">
          <a:xfrm>
            <a:off x="468313" y="1628775"/>
            <a:ext cx="8207375" cy="0"/>
          </a:xfrm>
          <a:prstGeom prst="line">
            <a:avLst/>
          </a:prstGeom>
          <a:noFill/>
          <a:ln w="28575" algn="ctr">
            <a:solidFill>
              <a:srgbClr val="00AAE6"/>
            </a:solidFill>
            <a:round/>
            <a:headEnd/>
            <a:tailEnd/>
          </a:ln>
          <a:extLst>
            <a:ext uri="{909E8E84-426E-40DD-AFC4-6F175D3DCCD1}">
              <a14:hiddenFill xmlns:a14="http://schemas.microsoft.com/office/drawing/2010/main">
                <a:noFill/>
              </a14:hiddenFill>
            </a:ext>
          </a:extLst>
        </p:spPr>
      </p:cxnSp>
      <p:sp>
        <p:nvSpPr>
          <p:cNvPr id="1028" name="Rectangle 41"/>
          <p:cNvSpPr>
            <a:spLocks noChangeArrowheads="1"/>
          </p:cNvSpPr>
          <p:nvPr/>
        </p:nvSpPr>
        <p:spPr bwMode="auto">
          <a:xfrm>
            <a:off x="1547813" y="423863"/>
            <a:ext cx="7127875" cy="323850"/>
          </a:xfrm>
          <a:prstGeom prst="rect">
            <a:avLst/>
          </a:prstGeom>
          <a:solidFill>
            <a:srgbClr val="2594D0">
              <a:alpha val="65097"/>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Calibri" pitchFamily="34" charset="0"/>
            </a:endParaRPr>
          </a:p>
        </p:txBody>
      </p:sp>
      <p:cxnSp>
        <p:nvCxnSpPr>
          <p:cNvPr id="1029" name="Straight Connector 45"/>
          <p:cNvCxnSpPr>
            <a:cxnSpLocks noChangeShapeType="1"/>
          </p:cNvCxnSpPr>
          <p:nvPr/>
        </p:nvCxnSpPr>
        <p:spPr bwMode="auto">
          <a:xfrm>
            <a:off x="468313" y="6381750"/>
            <a:ext cx="8207375" cy="0"/>
          </a:xfrm>
          <a:prstGeom prst="line">
            <a:avLst/>
          </a:prstGeom>
          <a:noFill/>
          <a:ln w="28575" algn="ctr">
            <a:solidFill>
              <a:srgbClr val="00AAE6"/>
            </a:solidFill>
            <a:round/>
            <a:headEnd/>
            <a:tailEnd/>
          </a:ln>
          <a:extLst>
            <a:ext uri="{909E8E84-426E-40DD-AFC4-6F175D3DCCD1}">
              <a14:hiddenFill xmlns:a14="http://schemas.microsoft.com/office/drawing/2010/main">
                <a:noFill/>
              </a14:hiddenFill>
            </a:ext>
          </a:extLst>
        </p:spPr>
      </p:cxnSp>
      <p:pic>
        <p:nvPicPr>
          <p:cNvPr id="1030" name="Picture 92" descr="Ministry-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8313" y="423863"/>
            <a:ext cx="10096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94"/>
          <p:cNvSpPr>
            <a:spLocks noGrp="1" noChangeArrowheads="1"/>
          </p:cNvSpPr>
          <p:nvPr>
            <p:ph type="title"/>
          </p:nvPr>
        </p:nvSpPr>
        <p:spPr bwMode="auto">
          <a:xfrm>
            <a:off x="457200" y="836613"/>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NZ" smtClean="0"/>
              <a:t>Click to edit Master title style</a:t>
            </a:r>
          </a:p>
        </p:txBody>
      </p:sp>
      <p:sp>
        <p:nvSpPr>
          <p:cNvPr id="1032" name="Rectangle 95"/>
          <p:cNvSpPr>
            <a:spLocks noGrp="1" noChangeArrowheads="1"/>
          </p:cNvSpPr>
          <p:nvPr>
            <p:ph type="body" idx="1"/>
          </p:nvPr>
        </p:nvSpPr>
        <p:spPr bwMode="auto">
          <a:xfrm>
            <a:off x="4683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0"/>
            <a:r>
              <a:rPr lang="en-NZ" smtClean="0"/>
              <a:t>Second level</a:t>
            </a:r>
          </a:p>
          <a:p>
            <a:pPr lvl="2"/>
            <a:r>
              <a:rPr lang="en-NZ" smtClean="0"/>
              <a:t>Third level</a:t>
            </a:r>
          </a:p>
          <a:p>
            <a:pPr lvl="3"/>
            <a:r>
              <a:rPr lang="en-NZ" smtClean="0"/>
              <a:t>Fourth level</a:t>
            </a:r>
          </a:p>
          <a:p>
            <a:pPr lvl="4"/>
            <a:r>
              <a:rPr lang="en-NZ" smtClean="0"/>
              <a:t>Fifth level</a:t>
            </a:r>
          </a:p>
        </p:txBody>
      </p:sp>
      <p:sp>
        <p:nvSpPr>
          <p:cNvPr id="1120" name="Rectangle 96"/>
          <p:cNvSpPr>
            <a:spLocks noGrp="1" noChangeArrowheads="1"/>
          </p:cNvSpPr>
          <p:nvPr>
            <p:ph type="dt" sz="half" idx="2"/>
          </p:nvPr>
        </p:nvSpPr>
        <p:spPr bwMode="auto">
          <a:xfrm>
            <a:off x="457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atin typeface="Georgia" pitchFamily="18" charset="0"/>
              </a:defRPr>
            </a:lvl1pPr>
          </a:lstStyle>
          <a:p>
            <a:pPr>
              <a:defRPr/>
            </a:pPr>
            <a:fld id="{6984DEE1-9DAB-44B7-A008-6B976A0601AC}" type="datetimeFigureOut">
              <a:rPr lang="en-NZ"/>
              <a:pPr>
                <a:defRPr/>
              </a:pPr>
              <a:t>26/07/2017</a:t>
            </a:fld>
            <a:endParaRPr lang="en-NZ"/>
          </a:p>
        </p:txBody>
      </p:sp>
      <p:sp>
        <p:nvSpPr>
          <p:cNvPr id="1121" name="Rectangle 97"/>
          <p:cNvSpPr>
            <a:spLocks noGrp="1" noChangeArrowheads="1"/>
          </p:cNvSpPr>
          <p:nvPr>
            <p:ph type="ftr" sz="quarter" idx="3"/>
          </p:nvPr>
        </p:nvSpPr>
        <p:spPr bwMode="auto">
          <a:xfrm>
            <a:off x="3124200"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smtClean="0">
                <a:latin typeface="Georgia" pitchFamily="18" charset="0"/>
              </a:defRPr>
            </a:lvl1pPr>
          </a:lstStyle>
          <a:p>
            <a:pPr>
              <a:defRPr/>
            </a:pPr>
            <a:endParaRPr lang="en-NZ"/>
          </a:p>
        </p:txBody>
      </p:sp>
      <p:sp>
        <p:nvSpPr>
          <p:cNvPr id="1122" name="Rectangle 98"/>
          <p:cNvSpPr>
            <a:spLocks noGrp="1" noChangeArrowheads="1"/>
          </p:cNvSpPr>
          <p:nvPr>
            <p:ph type="sldNum" sz="quarter" idx="4"/>
          </p:nvPr>
        </p:nvSpPr>
        <p:spPr bwMode="auto">
          <a:xfrm>
            <a:off x="6553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atin typeface="Georgia" pitchFamily="18" charset="0"/>
              </a:defRPr>
            </a:lvl1pPr>
          </a:lstStyle>
          <a:p>
            <a:pPr>
              <a:defRPr/>
            </a:pPr>
            <a:fld id="{17B4AB7C-531A-456B-A12A-40B81E1BC6A3}"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733"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Lst>
  <p:txStyles>
    <p:titleStyle>
      <a:lvl1pPr algn="l" rtl="0" eaLnBrk="0" fontAlgn="base" hangingPunct="0">
        <a:spcBef>
          <a:spcPct val="0"/>
        </a:spcBef>
        <a:spcAft>
          <a:spcPct val="0"/>
        </a:spcAft>
        <a:defRPr sz="2400" kern="1200">
          <a:solidFill>
            <a:schemeClr val="tx1"/>
          </a:solidFill>
          <a:latin typeface="Georgia" pitchFamily="18" charset="0"/>
          <a:ea typeface="+mj-ea"/>
          <a:cs typeface="+mj-cs"/>
        </a:defRPr>
      </a:lvl1pPr>
      <a:lvl2pPr algn="l" rtl="0" eaLnBrk="0" fontAlgn="base" hangingPunct="0">
        <a:spcBef>
          <a:spcPct val="0"/>
        </a:spcBef>
        <a:spcAft>
          <a:spcPct val="0"/>
        </a:spcAft>
        <a:defRPr sz="2400">
          <a:solidFill>
            <a:schemeClr val="tx1"/>
          </a:solidFill>
          <a:latin typeface="Georgia" pitchFamily="18" charset="0"/>
        </a:defRPr>
      </a:lvl2pPr>
      <a:lvl3pPr algn="l" rtl="0" eaLnBrk="0" fontAlgn="base" hangingPunct="0">
        <a:spcBef>
          <a:spcPct val="0"/>
        </a:spcBef>
        <a:spcAft>
          <a:spcPct val="0"/>
        </a:spcAft>
        <a:defRPr sz="2400">
          <a:solidFill>
            <a:schemeClr val="tx1"/>
          </a:solidFill>
          <a:latin typeface="Georgia" pitchFamily="18" charset="0"/>
        </a:defRPr>
      </a:lvl3pPr>
      <a:lvl4pPr algn="l" rtl="0" eaLnBrk="0" fontAlgn="base" hangingPunct="0">
        <a:spcBef>
          <a:spcPct val="0"/>
        </a:spcBef>
        <a:spcAft>
          <a:spcPct val="0"/>
        </a:spcAft>
        <a:defRPr sz="2400">
          <a:solidFill>
            <a:schemeClr val="tx1"/>
          </a:solidFill>
          <a:latin typeface="Georgia" pitchFamily="18" charset="0"/>
        </a:defRPr>
      </a:lvl4pPr>
      <a:lvl5pPr algn="l" rtl="0" eaLnBrk="0" fontAlgn="base" hangingPunct="0">
        <a:spcBef>
          <a:spcPct val="0"/>
        </a:spcBef>
        <a:spcAft>
          <a:spcPct val="0"/>
        </a:spcAft>
        <a:defRPr sz="2400">
          <a:solidFill>
            <a:schemeClr val="tx1"/>
          </a:solidFill>
          <a:latin typeface="Georgia" pitchFamily="18" charset="0"/>
        </a:defRPr>
      </a:lvl5pPr>
      <a:lvl6pPr marL="457200" algn="l" rtl="0" fontAlgn="base">
        <a:spcBef>
          <a:spcPct val="0"/>
        </a:spcBef>
        <a:spcAft>
          <a:spcPct val="0"/>
        </a:spcAft>
        <a:defRPr sz="2400">
          <a:solidFill>
            <a:schemeClr val="tx1"/>
          </a:solidFill>
          <a:latin typeface="Georgia" pitchFamily="18" charset="0"/>
        </a:defRPr>
      </a:lvl6pPr>
      <a:lvl7pPr marL="914400" algn="l" rtl="0" fontAlgn="base">
        <a:spcBef>
          <a:spcPct val="0"/>
        </a:spcBef>
        <a:spcAft>
          <a:spcPct val="0"/>
        </a:spcAft>
        <a:defRPr sz="2400">
          <a:solidFill>
            <a:schemeClr val="tx1"/>
          </a:solidFill>
          <a:latin typeface="Georgia" pitchFamily="18" charset="0"/>
        </a:defRPr>
      </a:lvl7pPr>
      <a:lvl8pPr marL="1371600" algn="l" rtl="0" fontAlgn="base">
        <a:spcBef>
          <a:spcPct val="0"/>
        </a:spcBef>
        <a:spcAft>
          <a:spcPct val="0"/>
        </a:spcAft>
        <a:defRPr sz="2400">
          <a:solidFill>
            <a:schemeClr val="tx1"/>
          </a:solidFill>
          <a:latin typeface="Georgia" pitchFamily="18" charset="0"/>
        </a:defRPr>
      </a:lvl8pPr>
      <a:lvl9pPr marL="1828800" algn="l" rtl="0" fontAlgn="base">
        <a:spcBef>
          <a:spcPct val="0"/>
        </a:spcBef>
        <a:spcAft>
          <a:spcPct val="0"/>
        </a:spcAft>
        <a:defRPr sz="2400">
          <a:solidFill>
            <a:schemeClr val="tx1"/>
          </a:solidFill>
          <a:latin typeface="Georgia" pitchFamily="18" charset="0"/>
        </a:defRPr>
      </a:lvl9pPr>
    </p:titleStyle>
    <p:bodyStyle>
      <a:lvl1pPr marL="342900" indent="-342900" algn="l" rtl="0" eaLnBrk="0" fontAlgn="base" hangingPunct="0">
        <a:spcBef>
          <a:spcPct val="75000"/>
        </a:spcBef>
        <a:spcAft>
          <a:spcPct val="0"/>
        </a:spcAft>
        <a:buFont typeface="Georgia" pitchFamily="18" charset="0"/>
        <a:defRPr kern="1200">
          <a:solidFill>
            <a:schemeClr val="tx1"/>
          </a:solidFill>
          <a:latin typeface="Georgia" pitchFamily="18" charset="0"/>
          <a:ea typeface="+mn-ea"/>
          <a:cs typeface="+mn-cs"/>
        </a:defRPr>
      </a:lvl1pPr>
      <a:lvl2pPr marL="358775" indent="-179388" algn="l" rtl="0" eaLnBrk="0" fontAlgn="base" hangingPunct="0">
        <a:spcBef>
          <a:spcPct val="50000"/>
        </a:spcBef>
        <a:spcAft>
          <a:spcPct val="0"/>
        </a:spcAft>
        <a:buFont typeface="Georgia" pitchFamily="18" charset="0"/>
        <a:buChar char="•"/>
        <a:defRPr kern="1200">
          <a:solidFill>
            <a:schemeClr val="tx1"/>
          </a:solidFill>
          <a:latin typeface="Georgia" pitchFamily="18" charset="0"/>
          <a:ea typeface="+mn-ea"/>
          <a:cs typeface="+mn-cs"/>
        </a:defRPr>
      </a:lvl2pPr>
      <a:lvl3pPr marL="806450" indent="-268288" algn="l" rtl="0" eaLnBrk="0" fontAlgn="base" hangingPunct="0">
        <a:spcBef>
          <a:spcPct val="25000"/>
        </a:spcBef>
        <a:spcAft>
          <a:spcPct val="0"/>
        </a:spcAft>
        <a:buFont typeface="Georgia" pitchFamily="18" charset="0"/>
        <a:buChar char="•"/>
        <a:defRPr kern="1200">
          <a:solidFill>
            <a:schemeClr val="tx1"/>
          </a:solidFill>
          <a:latin typeface="Georgia" pitchFamily="18" charset="0"/>
          <a:ea typeface="+mn-ea"/>
          <a:cs typeface="+mn-cs"/>
        </a:defRPr>
      </a:lvl3pPr>
      <a:lvl4pPr marL="1168400" indent="-182563" algn="l" rtl="0" eaLnBrk="0" fontAlgn="base" hangingPunct="0">
        <a:spcBef>
          <a:spcPct val="25000"/>
        </a:spcBef>
        <a:spcAft>
          <a:spcPct val="0"/>
        </a:spcAft>
        <a:buFont typeface="Georgia" pitchFamily="18" charset="0"/>
        <a:buChar char="•"/>
        <a:defRPr kern="1200">
          <a:solidFill>
            <a:schemeClr val="tx1"/>
          </a:solidFill>
          <a:latin typeface="Georgia" pitchFamily="18" charset="0"/>
          <a:ea typeface="+mn-ea"/>
          <a:cs typeface="+mn-cs"/>
        </a:defRPr>
      </a:lvl4pPr>
      <a:lvl5pPr marL="1527175" indent="-179388" algn="l" rtl="0" eaLnBrk="0" fontAlgn="base" hangingPunct="0">
        <a:spcBef>
          <a:spcPct val="25000"/>
        </a:spcBef>
        <a:spcAft>
          <a:spcPct val="0"/>
        </a:spcAft>
        <a:buFont typeface="Georgia" pitchFamily="18" charset="0"/>
        <a:buChar char="•"/>
        <a:defRPr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1"/>
          <p:cNvSpPr>
            <a:spLocks noChangeArrowheads="1"/>
          </p:cNvSpPr>
          <p:nvPr/>
        </p:nvSpPr>
        <p:spPr bwMode="auto">
          <a:xfrm>
            <a:off x="1547813" y="423863"/>
            <a:ext cx="7127875" cy="323850"/>
          </a:xfrm>
          <a:prstGeom prst="rect">
            <a:avLst/>
          </a:prstGeom>
          <a:solidFill>
            <a:srgbClr val="2594D0">
              <a:alpha val="65097"/>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endParaRPr>
          </a:p>
        </p:txBody>
      </p:sp>
      <p:pic>
        <p:nvPicPr>
          <p:cNvPr id="2051" name="Picture 8" descr="Ministry-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8313" y="423863"/>
            <a:ext cx="10096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28" r:id="rId5"/>
    <p:sldLayoutId id="2147483727" r:id="rId6"/>
    <p:sldLayoutId id="2147483726" r:id="rId7"/>
    <p:sldLayoutId id="2147483725" r:id="rId8"/>
    <p:sldLayoutId id="2147483724" r:id="rId9"/>
    <p:sldLayoutId id="2147483723"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1844824"/>
            <a:ext cx="7200800" cy="3970318"/>
          </a:xfrm>
          <a:prstGeom prst="rect">
            <a:avLst/>
          </a:prstGeom>
          <a:noFill/>
        </p:spPr>
        <p:txBody>
          <a:bodyPr wrap="square" rtlCol="0">
            <a:spAutoFit/>
          </a:bodyPr>
          <a:lstStyle/>
          <a:p>
            <a:pPr algn="ctr"/>
            <a:r>
              <a:rPr lang="en-NZ" sz="4800" b="1" dirty="0" smtClean="0">
                <a:solidFill>
                  <a:srgbClr val="002060"/>
                </a:solidFill>
              </a:rPr>
              <a:t>Health &amp; wellbeing: connecting within and across the health system</a:t>
            </a:r>
          </a:p>
          <a:p>
            <a:pPr algn="ctr"/>
            <a:endParaRPr lang="en-NZ" sz="3600" b="1" dirty="0" smtClean="0">
              <a:solidFill>
                <a:srgbClr val="002060"/>
              </a:solidFill>
            </a:endParaRPr>
          </a:p>
          <a:p>
            <a:pPr algn="ctr"/>
            <a:r>
              <a:rPr lang="en-NZ" sz="2400" b="1" dirty="0" smtClean="0">
                <a:solidFill>
                  <a:srgbClr val="002060"/>
                </a:solidFill>
              </a:rPr>
              <a:t>24 May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64" y="836712"/>
            <a:ext cx="8229600" cy="792162"/>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Demographics cont.</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2336" y="1844824"/>
            <a:ext cx="8562151" cy="4525962"/>
          </a:xfrm>
        </p:spPr>
        <p:txBody>
          <a:bodyPr>
            <a:normAutofit/>
          </a:bodyPr>
          <a:lstStyle/>
          <a:p>
            <a:pPr marL="357188" lvl="1" indent="-357188">
              <a:buNone/>
            </a:pPr>
            <a:r>
              <a:rPr lang="en-NZ" sz="2200" b="1" dirty="0" smtClean="0">
                <a:solidFill>
                  <a:schemeClr val="accent1"/>
                </a:solidFill>
                <a:latin typeface="Arial" panose="020B0604020202020204" pitchFamily="34" charset="0"/>
                <a:cs typeface="Arial" panose="020B0604020202020204" pitchFamily="34" charset="0"/>
              </a:rPr>
              <a:t>Ethnicity  </a:t>
            </a:r>
            <a:endParaRPr lang="en-NZ" sz="2200" b="1" dirty="0">
              <a:latin typeface="Arial" panose="020B0604020202020204" pitchFamily="34" charset="0"/>
              <a:cs typeface="Arial" panose="020B0604020202020204" pitchFamily="34" charset="0"/>
            </a:endParaRPr>
          </a:p>
          <a:p>
            <a:pPr marL="357188" lvl="1" indent="-357188"/>
            <a:r>
              <a:rPr lang="en-NZ" sz="2200" b="1" dirty="0" smtClean="0">
                <a:latin typeface="Arial" panose="020B0604020202020204" pitchFamily="34" charset="0"/>
                <a:cs typeface="Arial" panose="020B0604020202020204" pitchFamily="34" charset="0"/>
              </a:rPr>
              <a:t>Maori, Pacific &amp; Asian populations will all increase their share of the total NZ population because of their higher growth rates  (36%, 43%, 52%)</a:t>
            </a:r>
          </a:p>
          <a:p>
            <a:pPr marL="357188" lvl="1" indent="-357188"/>
            <a:r>
              <a:rPr lang="en-NZ" sz="2200" b="1" dirty="0" smtClean="0">
                <a:latin typeface="Arial" panose="020B0604020202020204" pitchFamily="34" charset="0"/>
                <a:cs typeface="Arial" panose="020B0604020202020204" pitchFamily="34" charset="0"/>
              </a:rPr>
              <a:t>Increased overlapping ethnicities -  more people identifying with more than one ethnic group</a:t>
            </a:r>
          </a:p>
          <a:p>
            <a:pPr marL="357188" lvl="1" indent="-357188">
              <a:buNone/>
            </a:pPr>
            <a:r>
              <a:rPr lang="en-NZ" sz="2200" b="1" dirty="0" smtClean="0">
                <a:solidFill>
                  <a:schemeClr val="accent1"/>
                </a:solidFill>
                <a:latin typeface="Arial" panose="020B0604020202020204" pitchFamily="34" charset="0"/>
                <a:cs typeface="Arial" panose="020B0604020202020204" pitchFamily="34" charset="0"/>
              </a:rPr>
              <a:t>Distribution</a:t>
            </a:r>
            <a:endParaRPr lang="en-NZ" sz="2200" b="1" dirty="0" smtClean="0">
              <a:latin typeface="Arial" panose="020B0604020202020204" pitchFamily="34" charset="0"/>
              <a:cs typeface="Arial" panose="020B0604020202020204" pitchFamily="34" charset="0"/>
            </a:endParaRPr>
          </a:p>
          <a:p>
            <a:pPr marL="357188" lvl="1" indent="-357188"/>
            <a:r>
              <a:rPr lang="en-NZ" sz="2200" b="1" dirty="0">
                <a:latin typeface="Arial" panose="020B0604020202020204" pitchFamily="34" charset="0"/>
                <a:cs typeface="Arial" panose="020B0604020202020204" pitchFamily="34" charset="0"/>
              </a:rPr>
              <a:t>The Auckland region </a:t>
            </a:r>
            <a:r>
              <a:rPr lang="en-NZ" sz="2200" b="1" dirty="0" smtClean="0">
                <a:latin typeface="Arial" panose="020B0604020202020204" pitchFamily="34" charset="0"/>
                <a:cs typeface="Arial" panose="020B0604020202020204" pitchFamily="34" charset="0"/>
              </a:rPr>
              <a:t>will grow from 1.5m (2013) to 2.3m (2043)</a:t>
            </a:r>
            <a:endParaRPr lang="en-NZ" sz="2200" b="1" dirty="0">
              <a:latin typeface="Arial" panose="020B0604020202020204" pitchFamily="34" charset="0"/>
              <a:cs typeface="Arial" panose="020B0604020202020204" pitchFamily="34" charset="0"/>
            </a:endParaRPr>
          </a:p>
          <a:p>
            <a:pPr marL="357188" lvl="1" indent="-357188"/>
            <a:r>
              <a:rPr lang="en-NZ" sz="2200" b="1" dirty="0" smtClean="0">
                <a:latin typeface="Arial" panose="020B0604020202020204" pitchFamily="34" charset="0"/>
                <a:cs typeface="Arial" panose="020B0604020202020204" pitchFamily="34" charset="0"/>
              </a:rPr>
              <a:t>Auckland will increase from 34% of NZ (2013) to 39% (2043)</a:t>
            </a:r>
          </a:p>
          <a:p>
            <a:pPr marL="357188" lvl="1" indent="-357188"/>
            <a:endParaRPr lang="en-NZ" sz="2200" b="1" dirty="0" smtClean="0">
              <a:latin typeface="Arial" panose="020B0604020202020204" pitchFamily="34" charset="0"/>
              <a:cs typeface="Arial" panose="020B0604020202020204" pitchFamily="34" charset="0"/>
            </a:endParaRPr>
          </a:p>
          <a:p>
            <a:pPr marL="1084262" lvl="2" indent="-457200"/>
            <a:endParaRPr lang="en-NZ" sz="2400" b="1" i="1" dirty="0"/>
          </a:p>
          <a:p>
            <a:pPr marL="636587" lvl="1" indent="-457200">
              <a:buFont typeface="+mj-lt"/>
              <a:buAutoNum type="arabicPeriod" startAt="3"/>
            </a:pPr>
            <a:endParaRPr lang="en-NZ" sz="2400" b="1" i="1" dirty="0" smtClean="0">
              <a:solidFill>
                <a:schemeClr val="accent1"/>
              </a:solidFill>
            </a:endParaRPr>
          </a:p>
          <a:p>
            <a:pPr marL="636587" lvl="1" indent="-457200">
              <a:buFont typeface="+mj-lt"/>
              <a:buAutoNum type="arabicPeriod" startAt="3"/>
            </a:pPr>
            <a:endParaRPr lang="en-NZ" sz="2400" b="1" i="1" dirty="0" smtClean="0"/>
          </a:p>
          <a:p>
            <a:pPr lvl="2"/>
            <a:endParaRPr lang="en-NZ" sz="2400" b="1" i="1" dirty="0" smtClean="0"/>
          </a:p>
          <a:p>
            <a:pPr marL="636587" lvl="1" indent="-457200">
              <a:buFont typeface="+mj-lt"/>
              <a:buAutoNum type="arabicPeriod" startAt="3"/>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1216485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60847"/>
            <a:ext cx="8100900" cy="4248473"/>
          </a:xfrm>
        </p:spPr>
        <p:txBody>
          <a:bodyPr>
            <a:normAutofit/>
          </a:bodyPr>
          <a:lstStyle/>
          <a:p>
            <a:pPr marL="0" lvl="0" indent="0" algn="ctr"/>
            <a:endParaRPr lang="en-NZ" sz="3000" b="1" dirty="0">
              <a:solidFill>
                <a:srgbClr val="0070C0"/>
              </a:solidFill>
              <a:latin typeface="Arial" panose="020B0604020202020204" pitchFamily="34" charset="0"/>
              <a:cs typeface="Arial" panose="020B0604020202020204" pitchFamily="34" charset="0"/>
            </a:endParaRPr>
          </a:p>
          <a:p>
            <a:pPr marL="0" lvl="0" indent="0">
              <a:buNone/>
            </a:pPr>
            <a:endParaRPr lang="en-NZ" sz="2500" b="1" dirty="0"/>
          </a:p>
          <a:p>
            <a:pPr marL="0" lvl="0" indent="0" algn="ctr"/>
            <a:endParaRPr lang="en-NZ" sz="2400" b="1" dirty="0" smtClean="0">
              <a:solidFill>
                <a:srgbClr val="0070C0"/>
              </a:solidFill>
            </a:endParaRPr>
          </a:p>
          <a:p>
            <a:pPr marL="0" lvl="0" indent="0"/>
            <a:endParaRPr lang="en-NZ" sz="2400" b="1" dirty="0" smtClean="0"/>
          </a:p>
          <a:p>
            <a:pPr lvl="1"/>
            <a:endParaRPr lang="en-NZ" sz="2200" dirty="0" smtClean="0"/>
          </a:p>
          <a:p>
            <a:pPr lvl="1"/>
            <a:endParaRPr lang="en-NZ" sz="2000" dirty="0" smtClean="0"/>
          </a:p>
          <a:p>
            <a:pPr marL="179387" lvl="1" indent="0">
              <a:buNone/>
            </a:pPr>
            <a:endParaRPr lang="en-NZ" sz="2000" dirty="0" smtClean="0"/>
          </a:p>
          <a:p>
            <a:pPr lvl="1"/>
            <a:endParaRPr lang="en-NZ" sz="2600" dirty="0"/>
          </a:p>
        </p:txBody>
      </p:sp>
      <p:sp>
        <p:nvSpPr>
          <p:cNvPr id="6" name="Title 1"/>
          <p:cNvSpPr>
            <a:spLocks noGrp="1"/>
          </p:cNvSpPr>
          <p:nvPr>
            <p:ph type="title"/>
          </p:nvPr>
        </p:nvSpPr>
        <p:spPr>
          <a:xfrm>
            <a:off x="431540" y="684213"/>
            <a:ext cx="8208912" cy="936104"/>
          </a:xfrm>
        </p:spPr>
        <p:txBody>
          <a:bodyPr>
            <a:noAutofit/>
          </a:bodyPr>
          <a:lstStyle/>
          <a:p>
            <a:pPr algn="l"/>
            <a:r>
              <a:rPr lang="en-NZ" sz="3200" b="1" dirty="0" smtClean="0">
                <a:solidFill>
                  <a:srgbClr val="0070C0"/>
                </a:solidFill>
                <a:latin typeface="Arial" panose="020B0604020202020204" pitchFamily="34" charset="0"/>
                <a:cs typeface="Arial" panose="020B0604020202020204" pitchFamily="34" charset="0"/>
              </a:rPr>
              <a:t>Digital consumer</a:t>
            </a:r>
            <a:endParaRPr lang="en-NZ" sz="3200" b="1" dirty="0">
              <a:solidFill>
                <a:srgbClr val="0070C0"/>
              </a:solidFill>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219839093"/>
              </p:ext>
            </p:extLst>
          </p:nvPr>
        </p:nvGraphicFramePr>
        <p:xfrm>
          <a:off x="257174" y="1916832"/>
          <a:ext cx="8271391" cy="4588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292080" y="2204864"/>
            <a:ext cx="2880320" cy="338554"/>
          </a:xfrm>
          <a:prstGeom prst="rect">
            <a:avLst/>
          </a:prstGeom>
          <a:noFill/>
        </p:spPr>
        <p:txBody>
          <a:bodyPr wrap="square" rtlCol="0">
            <a:spAutoFit/>
          </a:bodyPr>
          <a:lstStyle/>
          <a:p>
            <a:r>
              <a:rPr lang="en-NZ" sz="1600" b="1" dirty="0" smtClean="0"/>
              <a:t>Transactions digitised</a:t>
            </a:r>
            <a:endParaRPr lang="en-NZ" sz="1600" b="1" dirty="0"/>
          </a:p>
        </p:txBody>
      </p:sp>
      <p:sp>
        <p:nvSpPr>
          <p:cNvPr id="10" name="TextBox 9"/>
          <p:cNvSpPr txBox="1"/>
          <p:nvPr/>
        </p:nvSpPr>
        <p:spPr>
          <a:xfrm>
            <a:off x="611560" y="4509120"/>
            <a:ext cx="1770036" cy="338554"/>
          </a:xfrm>
          <a:prstGeom prst="rect">
            <a:avLst/>
          </a:prstGeom>
          <a:noFill/>
        </p:spPr>
        <p:txBody>
          <a:bodyPr wrap="none" rtlCol="0">
            <a:spAutoFit/>
          </a:bodyPr>
          <a:lstStyle/>
          <a:p>
            <a:r>
              <a:rPr lang="en-NZ" sz="1600" b="1" dirty="0" smtClean="0"/>
              <a:t>More accessible</a:t>
            </a:r>
            <a:endParaRPr lang="en-NZ" sz="1600" b="1" dirty="0"/>
          </a:p>
        </p:txBody>
      </p:sp>
      <p:sp>
        <p:nvSpPr>
          <p:cNvPr id="11" name="TextBox 10"/>
          <p:cNvSpPr txBox="1"/>
          <p:nvPr/>
        </p:nvSpPr>
        <p:spPr>
          <a:xfrm>
            <a:off x="6732240" y="5589240"/>
            <a:ext cx="1725152" cy="338554"/>
          </a:xfrm>
          <a:prstGeom prst="rect">
            <a:avLst/>
          </a:prstGeom>
          <a:noFill/>
        </p:spPr>
        <p:txBody>
          <a:bodyPr wrap="none" rtlCol="0">
            <a:spAutoFit/>
          </a:bodyPr>
          <a:lstStyle/>
          <a:p>
            <a:r>
              <a:rPr lang="en-NZ" sz="1600" b="1" dirty="0" smtClean="0"/>
              <a:t>More affordable</a:t>
            </a:r>
            <a:endParaRPr lang="en-NZ" sz="1600" b="1" dirty="0"/>
          </a:p>
        </p:txBody>
      </p:sp>
    </p:spTree>
    <p:extLst>
      <p:ext uri="{BB962C8B-B14F-4D97-AF65-F5344CB8AC3E}">
        <p14:creationId xmlns:p14="http://schemas.microsoft.com/office/powerpoint/2010/main" val="2584693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64" y="836712"/>
            <a:ext cx="8229600" cy="792162"/>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Digital consumer cont.</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2336" y="1844824"/>
            <a:ext cx="8562151" cy="4525962"/>
          </a:xfrm>
        </p:spPr>
        <p:txBody>
          <a:bodyPr>
            <a:normAutofit/>
          </a:bodyPr>
          <a:lstStyle/>
          <a:p>
            <a:pPr marL="357188" lvl="1" indent="-357188"/>
            <a:endParaRPr lang="en-NZ" sz="2200" b="1" dirty="0" smtClean="0">
              <a:latin typeface="Arial" panose="020B0604020202020204" pitchFamily="34" charset="0"/>
              <a:cs typeface="Arial" panose="020B0604020202020204" pitchFamily="34" charset="0"/>
            </a:endParaRPr>
          </a:p>
          <a:p>
            <a:pPr marL="1084262" lvl="2" indent="-457200"/>
            <a:endParaRPr lang="en-NZ" sz="2400" b="1" i="1" dirty="0"/>
          </a:p>
          <a:p>
            <a:pPr marL="636587" lvl="1" indent="-457200">
              <a:buFont typeface="+mj-lt"/>
              <a:buAutoNum type="arabicPeriod" startAt="3"/>
            </a:pPr>
            <a:endParaRPr lang="en-NZ" sz="2400" b="1" i="1" dirty="0" smtClean="0">
              <a:solidFill>
                <a:schemeClr val="accent1"/>
              </a:solidFill>
            </a:endParaRPr>
          </a:p>
          <a:p>
            <a:pPr marL="636587" lvl="1" indent="-457200">
              <a:buFont typeface="+mj-lt"/>
              <a:buAutoNum type="arabicPeriod" startAt="3"/>
            </a:pPr>
            <a:endParaRPr lang="en-NZ" sz="2400" b="1" i="1" dirty="0" smtClean="0"/>
          </a:p>
          <a:p>
            <a:pPr lvl="2"/>
            <a:endParaRPr lang="en-NZ" sz="2400" b="1" i="1" dirty="0" smtClean="0"/>
          </a:p>
          <a:p>
            <a:pPr marL="636587" lvl="1" indent="-457200">
              <a:buFont typeface="+mj-lt"/>
              <a:buAutoNum type="arabicPeriod" startAt="3"/>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916832"/>
            <a:ext cx="7418485" cy="4127840"/>
          </a:xfrm>
          <a:prstGeom prst="rect">
            <a:avLst/>
          </a:prstGeom>
        </p:spPr>
      </p:pic>
    </p:spTree>
    <p:extLst>
      <p:ext uri="{BB962C8B-B14F-4D97-AF65-F5344CB8AC3E}">
        <p14:creationId xmlns:p14="http://schemas.microsoft.com/office/powerpoint/2010/main" val="214437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03" y="1988840"/>
            <a:ext cx="6165913" cy="4689003"/>
          </a:xfrm>
        </p:spPr>
        <p:txBody>
          <a:bodyPr>
            <a:normAutofit fontScale="70000" lnSpcReduction="20000"/>
          </a:bodyPr>
          <a:lstStyle/>
          <a:p>
            <a:pPr>
              <a:lnSpc>
                <a:spcPct val="120000"/>
              </a:lnSpc>
              <a:buFont typeface="+mj-lt"/>
              <a:buAutoNum type="arabicPeriod"/>
            </a:pPr>
            <a:r>
              <a:rPr lang="en-NZ" sz="3400" b="1" dirty="0" smtClean="0">
                <a:latin typeface="Arial" panose="020B0604020202020204" pitchFamily="34" charset="0"/>
                <a:cs typeface="Arial" panose="020B0604020202020204" pitchFamily="34" charset="0"/>
              </a:rPr>
              <a:t>PHYSICAL </a:t>
            </a:r>
            <a:r>
              <a:rPr lang="en-NZ" sz="3400" b="1" dirty="0">
                <a:latin typeface="Arial" panose="020B0604020202020204" pitchFamily="34" charset="0"/>
                <a:cs typeface="Arial" panose="020B0604020202020204" pitchFamily="34" charset="0"/>
              </a:rPr>
              <a:t>– robotics, </a:t>
            </a:r>
            <a:r>
              <a:rPr lang="en-NZ" sz="3400" b="1" dirty="0" smtClean="0">
                <a:latin typeface="Arial" panose="020B0604020202020204" pitchFamily="34" charset="0"/>
                <a:cs typeface="Arial" panose="020B0604020202020204" pitchFamily="34" charset="0"/>
              </a:rPr>
              <a:t>3D </a:t>
            </a:r>
            <a:r>
              <a:rPr lang="en-NZ" sz="3400" b="1" dirty="0">
                <a:latin typeface="Arial" panose="020B0604020202020204" pitchFamily="34" charset="0"/>
                <a:cs typeface="Arial" panose="020B0604020202020204" pitchFamily="34" charset="0"/>
              </a:rPr>
              <a:t>printing,  </a:t>
            </a:r>
            <a:r>
              <a:rPr lang="en-NZ" sz="3400" b="1" dirty="0" smtClean="0">
                <a:latin typeface="Arial" panose="020B0604020202020204" pitchFamily="34" charset="0"/>
                <a:cs typeface="Arial" panose="020B0604020202020204" pitchFamily="34" charset="0"/>
              </a:rPr>
              <a:t>new </a:t>
            </a:r>
            <a:r>
              <a:rPr lang="en-NZ" sz="3400" b="1" dirty="0">
                <a:latin typeface="Arial" panose="020B0604020202020204" pitchFamily="34" charset="0"/>
                <a:cs typeface="Arial" panose="020B0604020202020204" pitchFamily="34" charset="0"/>
              </a:rPr>
              <a:t>materials, </a:t>
            </a:r>
            <a:r>
              <a:rPr lang="en-NZ" sz="3400" b="1" dirty="0" err="1" smtClean="0">
                <a:latin typeface="Arial" panose="020B0604020202020204" pitchFamily="34" charset="0"/>
                <a:cs typeface="Arial" panose="020B0604020202020204" pitchFamily="34" charset="0"/>
              </a:rPr>
              <a:t>wearables</a:t>
            </a:r>
            <a:r>
              <a:rPr lang="en-NZ" sz="3400" b="1" dirty="0" smtClean="0">
                <a:latin typeface="Arial" panose="020B0604020202020204" pitchFamily="34" charset="0"/>
                <a:cs typeface="Arial" panose="020B0604020202020204" pitchFamily="34" charset="0"/>
              </a:rPr>
              <a:t> &amp; sensors</a:t>
            </a:r>
          </a:p>
          <a:p>
            <a:pPr>
              <a:lnSpc>
                <a:spcPct val="120000"/>
              </a:lnSpc>
              <a:buFont typeface="+mj-lt"/>
              <a:buAutoNum type="arabicPeriod"/>
            </a:pPr>
            <a:r>
              <a:rPr lang="en-NZ" sz="3400" b="1" dirty="0" smtClean="0">
                <a:latin typeface="Arial" panose="020B0604020202020204" pitchFamily="34" charset="0"/>
                <a:cs typeface="Arial" panose="020B0604020202020204" pitchFamily="34" charset="0"/>
              </a:rPr>
              <a:t>BIOLOGICAL– genomic, proteomic, metabolomics &amp; </a:t>
            </a:r>
            <a:r>
              <a:rPr lang="en-NZ" sz="3400" b="1" dirty="0" err="1" smtClean="0">
                <a:latin typeface="Arial" panose="020B0604020202020204" pitchFamily="34" charset="0"/>
                <a:cs typeface="Arial" panose="020B0604020202020204" pitchFamily="34" charset="0"/>
              </a:rPr>
              <a:t>microbiomic</a:t>
            </a:r>
            <a:endParaRPr lang="en-NZ" sz="3400" b="1" dirty="0" smtClean="0">
              <a:latin typeface="Arial" panose="020B0604020202020204" pitchFamily="34" charset="0"/>
              <a:cs typeface="Arial" panose="020B0604020202020204" pitchFamily="34" charset="0"/>
            </a:endParaRPr>
          </a:p>
          <a:p>
            <a:pPr lvl="0">
              <a:lnSpc>
                <a:spcPct val="120000"/>
              </a:lnSpc>
              <a:buFont typeface="+mj-lt"/>
              <a:buAutoNum type="arabicPeriod"/>
            </a:pPr>
            <a:r>
              <a:rPr lang="en-NZ" sz="3400" b="1" dirty="0" smtClean="0">
                <a:latin typeface="Arial" panose="020B0604020202020204" pitchFamily="34" charset="0"/>
                <a:cs typeface="Arial" panose="020B0604020202020204" pitchFamily="34" charset="0"/>
              </a:rPr>
              <a:t>DIGITAL </a:t>
            </a:r>
            <a:r>
              <a:rPr lang="en-NZ" sz="3400" b="1" dirty="0">
                <a:latin typeface="Arial" panose="020B0604020202020204" pitchFamily="34" charset="0"/>
                <a:cs typeface="Arial" panose="020B0604020202020204" pitchFamily="34" charset="0"/>
              </a:rPr>
              <a:t>– </a:t>
            </a:r>
            <a:r>
              <a:rPr lang="en-NZ" sz="3400" b="1" dirty="0" smtClean="0">
                <a:latin typeface="Arial" panose="020B0604020202020204" pitchFamily="34" charset="0"/>
                <a:cs typeface="Arial" panose="020B0604020202020204" pitchFamily="34" charset="0"/>
              </a:rPr>
              <a:t>cloud </a:t>
            </a:r>
            <a:r>
              <a:rPr lang="en-NZ" sz="3400" b="1" dirty="0">
                <a:latin typeface="Arial" panose="020B0604020202020204" pitchFamily="34" charset="0"/>
                <a:cs typeface="Arial" panose="020B0604020202020204" pitchFamily="34" charset="0"/>
              </a:rPr>
              <a:t>c</a:t>
            </a:r>
            <a:r>
              <a:rPr lang="en-NZ" sz="3400" b="1" dirty="0" smtClean="0">
                <a:latin typeface="Arial" panose="020B0604020202020204" pitchFamily="34" charset="0"/>
                <a:cs typeface="Arial" panose="020B0604020202020204" pitchFamily="34" charset="0"/>
              </a:rPr>
              <a:t>omputing</a:t>
            </a:r>
            <a:r>
              <a:rPr lang="en-NZ" sz="3400" b="1" dirty="0">
                <a:latin typeface="Arial" panose="020B0604020202020204" pitchFamily="34" charset="0"/>
                <a:cs typeface="Arial" panose="020B0604020202020204" pitchFamily="34" charset="0"/>
              </a:rPr>
              <a:t>, B</a:t>
            </a:r>
            <a:r>
              <a:rPr lang="en-NZ" sz="3400" b="1" dirty="0" smtClean="0">
                <a:latin typeface="Arial" panose="020B0604020202020204" pitchFamily="34" charset="0"/>
                <a:cs typeface="Arial" panose="020B0604020202020204" pitchFamily="34" charset="0"/>
              </a:rPr>
              <a:t>ig data</a:t>
            </a:r>
            <a:r>
              <a:rPr lang="en-NZ" sz="3400" b="1" dirty="0">
                <a:latin typeface="Arial" panose="020B0604020202020204" pitchFamily="34" charset="0"/>
                <a:cs typeface="Arial" panose="020B0604020202020204" pitchFamily="34" charset="0"/>
              </a:rPr>
              <a:t>, </a:t>
            </a:r>
            <a:r>
              <a:rPr lang="en-NZ" sz="3400" b="1" dirty="0" err="1">
                <a:latin typeface="Arial" panose="020B0604020202020204" pitchFamily="34" charset="0"/>
                <a:cs typeface="Arial" panose="020B0604020202020204" pitchFamily="34" charset="0"/>
              </a:rPr>
              <a:t>IoTs</a:t>
            </a:r>
            <a:r>
              <a:rPr lang="en-NZ" sz="3400" b="1" dirty="0">
                <a:latin typeface="Arial" panose="020B0604020202020204" pitchFamily="34" charset="0"/>
                <a:cs typeface="Arial" panose="020B0604020202020204" pitchFamily="34" charset="0"/>
              </a:rPr>
              <a:t>,  </a:t>
            </a:r>
            <a:r>
              <a:rPr lang="en-NZ" sz="3400" b="1" dirty="0" err="1" smtClean="0">
                <a:latin typeface="Arial" panose="020B0604020202020204" pitchFamily="34" charset="0"/>
                <a:cs typeface="Arial" panose="020B0604020202020204" pitchFamily="34" charset="0"/>
              </a:rPr>
              <a:t>Blockchain</a:t>
            </a:r>
            <a:r>
              <a:rPr lang="en-NZ" sz="3400" b="1" dirty="0" smtClean="0">
                <a:latin typeface="Arial" panose="020B0604020202020204" pitchFamily="34" charset="0"/>
                <a:cs typeface="Arial" panose="020B0604020202020204" pitchFamily="34" charset="0"/>
              </a:rPr>
              <a:t> &amp; quantum computing</a:t>
            </a:r>
          </a:p>
          <a:p>
            <a:pPr lvl="0">
              <a:lnSpc>
                <a:spcPct val="120000"/>
              </a:lnSpc>
              <a:buFont typeface="+mj-lt"/>
              <a:buAutoNum type="arabicPeriod"/>
            </a:pPr>
            <a:endParaRPr lang="en-NZ" sz="3400" b="1" dirty="0" smtClean="0">
              <a:latin typeface="Arial" panose="020B0604020202020204" pitchFamily="34" charset="0"/>
              <a:cs typeface="Arial" panose="020B0604020202020204" pitchFamily="34" charset="0"/>
            </a:endParaRPr>
          </a:p>
          <a:p>
            <a:pPr marL="0" lvl="0" indent="0" algn="ctr"/>
            <a:r>
              <a:rPr lang="en-NZ" sz="3400" b="1" dirty="0" smtClean="0">
                <a:solidFill>
                  <a:srgbClr val="0070C0"/>
                </a:solidFill>
                <a:latin typeface="Arial" panose="020B0604020202020204" pitchFamily="34" charset="0"/>
                <a:cs typeface="Arial" panose="020B0604020202020204" pitchFamily="34" charset="0"/>
              </a:rPr>
              <a:t>“Convergence </a:t>
            </a:r>
            <a:r>
              <a:rPr lang="en-NZ" sz="3400" b="1" dirty="0">
                <a:solidFill>
                  <a:srgbClr val="0070C0"/>
                </a:solidFill>
                <a:latin typeface="Arial" panose="020B0604020202020204" pitchFamily="34" charset="0"/>
                <a:cs typeface="Arial" panose="020B0604020202020204" pitchFamily="34" charset="0"/>
              </a:rPr>
              <a:t>– artificial intelligence</a:t>
            </a:r>
            <a:r>
              <a:rPr lang="en-NZ" sz="3400" b="1" dirty="0" smtClean="0">
                <a:solidFill>
                  <a:srgbClr val="0070C0"/>
                </a:solidFill>
                <a:latin typeface="Arial" panose="020B0604020202020204" pitchFamily="34" charset="0"/>
                <a:cs typeface="Arial" panose="020B0604020202020204" pitchFamily="34" charset="0"/>
              </a:rPr>
              <a:t>”</a:t>
            </a:r>
            <a:endParaRPr lang="en-NZ" sz="3400" b="1" dirty="0">
              <a:solidFill>
                <a:srgbClr val="0070C0"/>
              </a:solidFill>
              <a:latin typeface="Arial" panose="020B0604020202020204" pitchFamily="34" charset="0"/>
              <a:cs typeface="Arial" panose="020B0604020202020204" pitchFamily="34" charset="0"/>
            </a:endParaRPr>
          </a:p>
          <a:p>
            <a:pPr marL="0" lvl="0" indent="0">
              <a:buNone/>
            </a:pPr>
            <a:endParaRPr lang="en-NZ" sz="3400" b="1" dirty="0"/>
          </a:p>
          <a:p>
            <a:pPr marL="0" lvl="0" indent="0" algn="ctr"/>
            <a:endParaRPr lang="en-NZ" sz="2400" b="1" dirty="0" smtClean="0">
              <a:solidFill>
                <a:srgbClr val="0070C0"/>
              </a:solidFill>
            </a:endParaRPr>
          </a:p>
          <a:p>
            <a:pPr marL="0" lvl="0" indent="0"/>
            <a:endParaRPr lang="en-NZ" sz="2400" b="1" dirty="0" smtClean="0"/>
          </a:p>
          <a:p>
            <a:pPr lvl="1"/>
            <a:endParaRPr lang="en-NZ" sz="2200" dirty="0" smtClean="0"/>
          </a:p>
          <a:p>
            <a:pPr lvl="1"/>
            <a:endParaRPr lang="en-NZ" sz="2000" dirty="0" smtClean="0"/>
          </a:p>
          <a:p>
            <a:pPr marL="179387" lvl="1" indent="0">
              <a:buNone/>
            </a:pPr>
            <a:endParaRPr lang="en-NZ" sz="2000" dirty="0" smtClean="0"/>
          </a:p>
          <a:p>
            <a:pPr lvl="1"/>
            <a:endParaRPr lang="en-NZ"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906" y="1988840"/>
            <a:ext cx="2354557" cy="3672408"/>
          </a:xfrm>
          <a:prstGeom prst="rect">
            <a:avLst/>
          </a:prstGeom>
        </p:spPr>
      </p:pic>
      <p:sp>
        <p:nvSpPr>
          <p:cNvPr id="6" name="Title 1"/>
          <p:cNvSpPr>
            <a:spLocks noGrp="1"/>
          </p:cNvSpPr>
          <p:nvPr>
            <p:ph type="title"/>
          </p:nvPr>
        </p:nvSpPr>
        <p:spPr>
          <a:xfrm>
            <a:off x="467544" y="692696"/>
            <a:ext cx="8208912" cy="936104"/>
          </a:xfrm>
        </p:spPr>
        <p:txBody>
          <a:bodyPr>
            <a:noAutofit/>
          </a:bodyPr>
          <a:lstStyle/>
          <a:p>
            <a:pPr algn="l"/>
            <a:r>
              <a:rPr lang="en-NZ" sz="3200" b="1" dirty="0" smtClean="0">
                <a:solidFill>
                  <a:srgbClr val="0070C0"/>
                </a:solidFill>
                <a:latin typeface="Arial" panose="020B0604020202020204" pitchFamily="34" charset="0"/>
                <a:cs typeface="Arial" panose="020B0604020202020204" pitchFamily="34" charset="0"/>
              </a:rPr>
              <a:t>Technology &amp; knowledge – 3 Clusters</a:t>
            </a:r>
            <a:endParaRPr lang="en-NZ"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115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1" cy="864170"/>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Technology &amp; knowledge - exponential</a:t>
            </a:r>
            <a:endParaRPr lang="en-NZ" sz="3200" b="1" dirty="0">
              <a:solidFill>
                <a:srgbClr val="0070C0"/>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727" y="1700808"/>
            <a:ext cx="7133234" cy="4583660"/>
          </a:xfrm>
        </p:spPr>
      </p:pic>
    </p:spTree>
    <p:extLst>
      <p:ext uri="{BB962C8B-B14F-4D97-AF65-F5344CB8AC3E}">
        <p14:creationId xmlns:p14="http://schemas.microsoft.com/office/powerpoint/2010/main" val="2761840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572" y="806515"/>
            <a:ext cx="8229600" cy="792162"/>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Scale, </a:t>
            </a:r>
            <a:r>
              <a:rPr lang="en-NZ" sz="3200" b="1" dirty="0">
                <a:solidFill>
                  <a:srgbClr val="0070C0"/>
                </a:solidFill>
                <a:latin typeface="Arial" panose="020B0604020202020204" pitchFamily="34" charset="0"/>
                <a:cs typeface="Arial" panose="020B0604020202020204" pitchFamily="34" charset="0"/>
              </a:rPr>
              <a:t>S</a:t>
            </a:r>
            <a:r>
              <a:rPr lang="en-NZ" sz="3200" b="1" dirty="0" smtClean="0">
                <a:solidFill>
                  <a:srgbClr val="0070C0"/>
                </a:solidFill>
                <a:latin typeface="Arial" panose="020B0604020202020204" pitchFamily="34" charset="0"/>
                <a:cs typeface="Arial" panose="020B0604020202020204" pitchFamily="34" charset="0"/>
              </a:rPr>
              <a:t>cope &amp; Speed of Disruption  </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899929"/>
            <a:ext cx="8280151" cy="4603565"/>
          </a:xfrm>
          <a:solidFill>
            <a:schemeClr val="bg1"/>
          </a:solidFill>
        </p:spPr>
        <p:txBody>
          <a:bodyPr>
            <a:normAutofit fontScale="77500" lnSpcReduction="20000"/>
          </a:bodyPr>
          <a:lstStyle/>
          <a:p>
            <a:pPr marL="3594100" indent="-3594100" algn="ctr">
              <a:buNone/>
            </a:pPr>
            <a:endParaRPr lang="en-NZ" sz="2100" b="1" u="sng" dirty="0" smtClean="0">
              <a:solidFill>
                <a:srgbClr val="0070C0"/>
              </a:solidFill>
            </a:endParaRPr>
          </a:p>
          <a:p>
            <a:pPr marL="3225800" indent="0">
              <a:buNone/>
            </a:pPr>
            <a:r>
              <a:rPr lang="en-NZ" sz="3700" b="1" dirty="0" smtClean="0">
                <a:solidFill>
                  <a:srgbClr val="0070C0"/>
                </a:solidFill>
              </a:rPr>
              <a:t>vs.</a:t>
            </a:r>
            <a:endParaRPr lang="en-NZ" sz="3700" b="1" dirty="0">
              <a:solidFill>
                <a:srgbClr val="0070C0"/>
              </a:solidFill>
            </a:endParaRPr>
          </a:p>
          <a:p>
            <a:pPr marL="3225800" lvl="4" indent="0">
              <a:buNone/>
            </a:pPr>
            <a:endParaRPr lang="en-NZ" sz="3700" b="1" dirty="0">
              <a:solidFill>
                <a:srgbClr val="0070C0"/>
              </a:solidFill>
            </a:endParaRPr>
          </a:p>
          <a:p>
            <a:pPr marL="3225800" lvl="4" indent="0">
              <a:buNone/>
            </a:pPr>
            <a:endParaRPr lang="en-NZ" sz="3700" b="1" dirty="0">
              <a:solidFill>
                <a:srgbClr val="0070C0"/>
              </a:solidFill>
            </a:endParaRPr>
          </a:p>
          <a:p>
            <a:pPr marL="3225800" lvl="4" indent="0">
              <a:buNone/>
            </a:pPr>
            <a:r>
              <a:rPr lang="en-NZ" sz="3700" b="1" dirty="0" smtClean="0">
                <a:solidFill>
                  <a:srgbClr val="0070C0"/>
                </a:solidFill>
              </a:rPr>
              <a:t>vs. </a:t>
            </a:r>
          </a:p>
          <a:p>
            <a:pPr marL="122237">
              <a:buFont typeface="Arial" panose="020B0604020202020204" pitchFamily="34" charset="0"/>
              <a:buChar char="•"/>
            </a:pPr>
            <a:endParaRPr lang="en-NZ" sz="3700" b="1" dirty="0">
              <a:solidFill>
                <a:srgbClr val="0070C0"/>
              </a:solidFill>
            </a:endParaRPr>
          </a:p>
          <a:p>
            <a:pPr marL="3225800" indent="0">
              <a:buNone/>
            </a:pPr>
            <a:r>
              <a:rPr lang="en-NZ" sz="3700" b="1" dirty="0" smtClean="0">
                <a:solidFill>
                  <a:srgbClr val="0070C0"/>
                </a:solidFill>
              </a:rPr>
              <a:t>vs.</a:t>
            </a:r>
            <a:endParaRPr lang="en-NZ" sz="3700" b="1" dirty="0">
              <a:solidFill>
                <a:srgbClr val="0070C0"/>
              </a:solidFill>
            </a:endParaRPr>
          </a:p>
          <a:p>
            <a:pPr marL="0" indent="0">
              <a:buNone/>
            </a:pPr>
            <a:r>
              <a:rPr lang="en-NZ" sz="3700" b="1" dirty="0">
                <a:solidFill>
                  <a:srgbClr val="0070C0"/>
                </a:solidFill>
              </a:rPr>
              <a:t>   </a:t>
            </a:r>
            <a:r>
              <a:rPr lang="en-NZ" sz="3700" b="1" dirty="0" smtClean="0">
                <a:solidFill>
                  <a:srgbClr val="0070C0"/>
                </a:solidFill>
              </a:rPr>
              <a:t>  </a:t>
            </a:r>
            <a:endParaRPr lang="en-NZ" sz="3700" b="1" dirty="0">
              <a:solidFill>
                <a:srgbClr val="0070C0"/>
              </a:solidFill>
            </a:endParaRPr>
          </a:p>
          <a:p>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856" y="1862836"/>
            <a:ext cx="1562039" cy="1309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841288"/>
            <a:ext cx="1933750" cy="12350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787" y="3367703"/>
            <a:ext cx="1800200" cy="11157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3356992"/>
            <a:ext cx="2559556" cy="115555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310" y="4869160"/>
            <a:ext cx="2067089" cy="112842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2575" y="4878947"/>
            <a:ext cx="2068743" cy="1355654"/>
          </a:xfrm>
          <a:prstGeom prst="rect">
            <a:avLst/>
          </a:prstGeom>
        </p:spPr>
      </p:pic>
    </p:spTree>
    <p:extLst>
      <p:ext uri="{BB962C8B-B14F-4D97-AF65-F5344CB8AC3E}">
        <p14:creationId xmlns:p14="http://schemas.microsoft.com/office/powerpoint/2010/main" val="276205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815927"/>
            <a:ext cx="8777459" cy="792162"/>
          </a:xfrm>
        </p:spPr>
        <p:txBody>
          <a:bodyPr>
            <a:noAutofit/>
          </a:bodyPr>
          <a:lstStyle/>
          <a:p>
            <a:pPr algn="l"/>
            <a:r>
              <a:rPr lang="en-NZ" sz="3200" b="1" dirty="0" smtClean="0">
                <a:solidFill>
                  <a:srgbClr val="0070C0"/>
                </a:solidFill>
                <a:latin typeface="Arial" panose="020B0604020202020204" pitchFamily="34" charset="0"/>
                <a:cs typeface="Arial" panose="020B0604020202020204" pitchFamily="34" charset="0"/>
              </a:rPr>
              <a:t>Disrupting the Disruptors</a:t>
            </a:r>
            <a:endParaRPr lang="en-NZ" sz="3200" b="1" dirty="0">
              <a:solidFill>
                <a:srgbClr val="0070C0"/>
              </a:solidFill>
              <a:latin typeface="Arial" panose="020B0604020202020204" pitchFamily="34" charset="0"/>
              <a:cs typeface="Arial" panose="020B0604020202020204" pitchFamily="34" charset="0"/>
            </a:endParaRPr>
          </a:p>
        </p:txBody>
      </p:sp>
      <p:sp>
        <p:nvSpPr>
          <p:cNvPr id="6" name="Text Placeholder 5"/>
          <p:cNvSpPr>
            <a:spLocks noGrp="1"/>
          </p:cNvSpPr>
          <p:nvPr>
            <p:ph type="body" idx="1"/>
          </p:nvPr>
        </p:nvSpPr>
        <p:spPr>
          <a:xfrm>
            <a:off x="747836" y="1535113"/>
            <a:ext cx="4040188" cy="639762"/>
          </a:xfrm>
        </p:spPr>
        <p:txBody>
          <a:bodyPr/>
          <a:lstStyle/>
          <a:p>
            <a:r>
              <a:rPr lang="en-NZ" dirty="0" smtClean="0">
                <a:latin typeface="Arial" panose="020B0604020202020204" pitchFamily="34" charset="0"/>
                <a:cs typeface="Arial" panose="020B0604020202020204" pitchFamily="34" charset="0"/>
              </a:rPr>
              <a:t>DISRUPTOR 1.0</a:t>
            </a:r>
            <a:endParaRPr lang="en-NZ"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p:txBody>
          <a:bodyPr>
            <a:normAutofit/>
          </a:bodyPr>
          <a:lstStyle/>
          <a:p>
            <a:pPr marL="0" indent="0"/>
            <a:endParaRPr lang="en-NZ" sz="2400" b="1" dirty="0" smtClean="0"/>
          </a:p>
          <a:p>
            <a:pPr>
              <a:buFont typeface="+mj-lt"/>
              <a:buAutoNum type="arabicPeriod"/>
            </a:pPr>
            <a:endParaRPr lang="en-NZ" sz="2400" b="1" dirty="0" smtClean="0"/>
          </a:p>
          <a:p>
            <a:pPr marL="1446212" lvl="3" indent="-457200">
              <a:buFont typeface="+mj-lt"/>
              <a:buAutoNum type="alphaLcPeriod"/>
            </a:pPr>
            <a:endParaRPr lang="en-NZ" sz="2400" b="1" dirty="0" smtClean="0"/>
          </a:p>
          <a:p>
            <a:pPr marL="989012" lvl="3" indent="0">
              <a:buNone/>
            </a:pPr>
            <a:endParaRPr lang="en-NZ" sz="2400" b="1" dirty="0" smtClean="0"/>
          </a:p>
          <a:p>
            <a:pPr marL="636587" lvl="1" indent="-457200">
              <a:buFont typeface="+mj-lt"/>
              <a:buAutoNum type="alphaLcPeriod"/>
            </a:pPr>
            <a:endParaRPr lang="en-NZ" sz="2400" b="1" dirty="0" smtClean="0"/>
          </a:p>
          <a:p>
            <a:pPr lvl="0">
              <a:buFont typeface="+mj-lt"/>
              <a:buAutoNum type="arabicPeriod"/>
            </a:pPr>
            <a:endParaRPr lang="en-NZ" sz="2400" b="1" dirty="0" smtClean="0"/>
          </a:p>
          <a:p>
            <a:pPr lvl="0">
              <a:buFont typeface="+mj-lt"/>
              <a:buAutoNum type="arabicPeriod"/>
            </a:pPr>
            <a:endParaRPr lang="en-NZ" sz="2400" b="1" dirty="0" smtClean="0"/>
          </a:p>
          <a:p>
            <a:pPr lvl="1"/>
            <a:endParaRPr lang="en-NZ" sz="2200" dirty="0" smtClean="0"/>
          </a:p>
          <a:p>
            <a:pPr lvl="1"/>
            <a:endParaRPr lang="en-NZ" sz="2000" dirty="0" smtClean="0"/>
          </a:p>
          <a:p>
            <a:pPr marL="179387" lvl="1" indent="0">
              <a:buNone/>
            </a:pPr>
            <a:endParaRPr lang="en-NZ" sz="2000" dirty="0" smtClean="0"/>
          </a:p>
          <a:p>
            <a:pPr lvl="1"/>
            <a:endParaRPr lang="en-NZ" sz="2600" dirty="0"/>
          </a:p>
        </p:txBody>
      </p:sp>
      <p:sp>
        <p:nvSpPr>
          <p:cNvPr id="7" name="Text Placeholder 6"/>
          <p:cNvSpPr>
            <a:spLocks noGrp="1"/>
          </p:cNvSpPr>
          <p:nvPr>
            <p:ph type="body" sz="quarter" idx="3"/>
          </p:nvPr>
        </p:nvSpPr>
        <p:spPr>
          <a:xfrm>
            <a:off x="5066729" y="1535113"/>
            <a:ext cx="4041775" cy="639762"/>
          </a:xfrm>
        </p:spPr>
        <p:txBody>
          <a:bodyPr/>
          <a:lstStyle/>
          <a:p>
            <a:r>
              <a:rPr lang="en-NZ" dirty="0" smtClean="0">
                <a:latin typeface="Arial" panose="020B0604020202020204" pitchFamily="34" charset="0"/>
                <a:cs typeface="Arial" panose="020B0604020202020204" pitchFamily="34" charset="0"/>
              </a:rPr>
              <a:t>DISRUPTOR 2.0</a:t>
            </a:r>
            <a:endParaRPr lang="en-NZ"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277" y="3575767"/>
            <a:ext cx="1440160" cy="10861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2207" y="4869444"/>
            <a:ext cx="1728192" cy="123810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71" y="4864418"/>
            <a:ext cx="1178021" cy="114766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272" y="3622800"/>
            <a:ext cx="1444186" cy="946379"/>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280" y="2329733"/>
            <a:ext cx="1978832" cy="947965"/>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3101" y="4301632"/>
            <a:ext cx="1593699" cy="1286035"/>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8458" y="2204863"/>
            <a:ext cx="1549846" cy="1314739"/>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86981" y="3720992"/>
            <a:ext cx="1728192" cy="959455"/>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30417" y="4907347"/>
            <a:ext cx="1616865" cy="1363665"/>
          </a:xfrm>
          <a:prstGeom prst="rect">
            <a:avLst/>
          </a:prstGeom>
        </p:spPr>
      </p:pic>
    </p:spTree>
    <p:extLst>
      <p:ext uri="{BB962C8B-B14F-4D97-AF65-F5344CB8AC3E}">
        <p14:creationId xmlns:p14="http://schemas.microsoft.com/office/powerpoint/2010/main" val="1325048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1213"/>
            <a:ext cx="8229600" cy="792162"/>
          </a:xfrm>
        </p:spPr>
        <p:txBody>
          <a:bodyPr>
            <a:noAutofit/>
          </a:bodyPr>
          <a:lstStyle/>
          <a:p>
            <a:pPr algn="l"/>
            <a:r>
              <a:rPr lang="en-NZ" sz="3200" b="1" dirty="0" smtClean="0">
                <a:solidFill>
                  <a:srgbClr val="0070C0"/>
                </a:solidFill>
                <a:latin typeface="Arial" panose="020B0604020202020204" pitchFamily="34" charset="0"/>
                <a:cs typeface="Arial" panose="020B0604020202020204" pitchFamily="34" charset="0"/>
              </a:rPr>
              <a:t>Diagnostic Wearables &amp; Sensors</a:t>
            </a:r>
            <a:endParaRPr lang="en-NZ" sz="28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9188" y="1556792"/>
            <a:ext cx="8445624" cy="4741986"/>
          </a:xfrm>
        </p:spPr>
        <p:txBody>
          <a:bodyPr>
            <a:normAutofit/>
          </a:bodyPr>
          <a:lstStyle/>
          <a:p>
            <a:pPr lvl="0">
              <a:buFont typeface="+mj-lt"/>
              <a:buAutoNum type="arabicPeriod"/>
            </a:pPr>
            <a:endParaRPr lang="en-NZ" sz="2400" b="1" dirty="0" smtClean="0"/>
          </a:p>
          <a:p>
            <a:pPr lvl="0">
              <a:buFont typeface="+mj-lt"/>
              <a:buAutoNum type="arabicPeriod"/>
            </a:pPr>
            <a:endParaRPr lang="en-NZ" sz="2400" b="1" dirty="0" smtClean="0"/>
          </a:p>
          <a:p>
            <a:pPr lvl="1"/>
            <a:endParaRPr lang="en-NZ" sz="2200" dirty="0" smtClean="0"/>
          </a:p>
          <a:p>
            <a:pPr lvl="1"/>
            <a:endParaRPr lang="en-NZ" sz="2000" dirty="0" smtClean="0"/>
          </a:p>
          <a:p>
            <a:pPr marL="179387" lvl="1" indent="0">
              <a:buNone/>
            </a:pPr>
            <a:endParaRPr lang="en-NZ" sz="2000" dirty="0" smtClean="0"/>
          </a:p>
          <a:p>
            <a:pPr marL="457200" lvl="1" indent="0">
              <a:buNone/>
            </a:pPr>
            <a:endParaRPr lang="en-NZ" sz="2600" dirty="0"/>
          </a:p>
          <a:p>
            <a:pPr marL="457200" lvl="1" indent="0">
              <a:buNone/>
            </a:pPr>
            <a:endParaRPr lang="en-NZ" sz="2600"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2" y="1772816"/>
            <a:ext cx="2275667" cy="200865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006" y="3365939"/>
            <a:ext cx="3011348" cy="210870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629" y="3978850"/>
            <a:ext cx="1738315" cy="2393596"/>
          </a:xfrm>
          <a:prstGeom prst="rect">
            <a:avLst/>
          </a:prstGeom>
        </p:spPr>
      </p:pic>
      <p:sp>
        <p:nvSpPr>
          <p:cNvPr id="4" name="TextBox 3"/>
          <p:cNvSpPr txBox="1"/>
          <p:nvPr/>
        </p:nvSpPr>
        <p:spPr>
          <a:xfrm>
            <a:off x="3491880" y="2126515"/>
            <a:ext cx="998991" cy="492443"/>
          </a:xfrm>
          <a:prstGeom prst="rect">
            <a:avLst/>
          </a:prstGeom>
          <a:noFill/>
        </p:spPr>
        <p:txBody>
          <a:bodyPr wrap="none" rtlCol="0">
            <a:spAutoFit/>
          </a:bodyPr>
          <a:lstStyle/>
          <a:p>
            <a:r>
              <a:rPr lang="en-NZ" sz="2600" dirty="0">
                <a:latin typeface="+mn-lt"/>
              </a:rPr>
              <a:t>NOW</a:t>
            </a:r>
          </a:p>
        </p:txBody>
      </p:sp>
      <p:sp>
        <p:nvSpPr>
          <p:cNvPr id="5" name="TextBox 4"/>
          <p:cNvSpPr txBox="1"/>
          <p:nvPr/>
        </p:nvSpPr>
        <p:spPr>
          <a:xfrm>
            <a:off x="7128360" y="2873496"/>
            <a:ext cx="1558440" cy="492443"/>
          </a:xfrm>
          <a:prstGeom prst="rect">
            <a:avLst/>
          </a:prstGeom>
          <a:noFill/>
        </p:spPr>
        <p:txBody>
          <a:bodyPr wrap="none" rtlCol="0">
            <a:spAutoFit/>
          </a:bodyPr>
          <a:lstStyle/>
          <a:p>
            <a:r>
              <a:rPr lang="en-NZ" sz="2600" dirty="0">
                <a:latin typeface="+mn-lt"/>
              </a:rPr>
              <a:t>10 years </a:t>
            </a:r>
          </a:p>
        </p:txBody>
      </p:sp>
      <p:sp>
        <p:nvSpPr>
          <p:cNvPr id="6" name="Left Arrow 5"/>
          <p:cNvSpPr/>
          <p:nvPr/>
        </p:nvSpPr>
        <p:spPr>
          <a:xfrm>
            <a:off x="2913975" y="2279824"/>
            <a:ext cx="388629" cy="1858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Left Arrow 11"/>
          <p:cNvSpPr/>
          <p:nvPr/>
        </p:nvSpPr>
        <p:spPr>
          <a:xfrm rot="10800000">
            <a:off x="2680245" y="4598804"/>
            <a:ext cx="388629" cy="1858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833310" y="4420292"/>
            <a:ext cx="1745799" cy="492443"/>
          </a:xfrm>
          <a:prstGeom prst="rect">
            <a:avLst/>
          </a:prstGeom>
          <a:noFill/>
        </p:spPr>
        <p:txBody>
          <a:bodyPr wrap="none" rtlCol="0">
            <a:spAutoFit/>
          </a:bodyPr>
          <a:lstStyle/>
          <a:p>
            <a:r>
              <a:rPr lang="en-NZ" sz="2600" dirty="0" smtClean="0">
                <a:latin typeface="+mn-lt"/>
              </a:rPr>
              <a:t>3 to 5 years</a:t>
            </a:r>
            <a:endParaRPr lang="en-NZ" sz="2600" dirty="0">
              <a:latin typeface="+mn-lt"/>
            </a:endParaRPr>
          </a:p>
        </p:txBody>
      </p:sp>
      <p:sp>
        <p:nvSpPr>
          <p:cNvPr id="16" name="Left Arrow 15"/>
          <p:cNvSpPr/>
          <p:nvPr/>
        </p:nvSpPr>
        <p:spPr>
          <a:xfrm rot="16200000">
            <a:off x="7679749" y="3527617"/>
            <a:ext cx="388629" cy="1858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67038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4704"/>
            <a:ext cx="8136136" cy="864096"/>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Readiness</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8313" y="1700807"/>
            <a:ext cx="8280151" cy="4603565"/>
          </a:xfrm>
        </p:spPr>
        <p:txBody>
          <a:bodyPr>
            <a:normAutofit fontScale="85000" lnSpcReduction="10000"/>
          </a:bodyPr>
          <a:lstStyle/>
          <a:p>
            <a:pPr marL="179387" lvl="1" indent="0">
              <a:buNone/>
            </a:pPr>
            <a:endParaRPr lang="en-NZ" sz="2000" b="1" i="1" dirty="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marL="179387" lvl="1" indent="0">
              <a:buNone/>
            </a:pPr>
            <a:endParaRPr lang="en-NZ" sz="2000" dirty="0" smtClean="0"/>
          </a:p>
          <a:p>
            <a:pPr marL="179387" lvl="1" indent="0">
              <a:buNone/>
            </a:pPr>
            <a:endParaRPr lang="en-NZ" sz="2000" dirty="0"/>
          </a:p>
          <a:p>
            <a:pPr marL="179387" lvl="1" indent="0">
              <a:buNone/>
            </a:pPr>
            <a:r>
              <a:rPr lang="en-NZ" sz="2000" b="1" dirty="0" smtClean="0">
                <a:latin typeface="Arial" panose="020B0604020202020204" pitchFamily="34" charset="0"/>
                <a:cs typeface="Arial" panose="020B0604020202020204" pitchFamily="34" charset="0"/>
              </a:rPr>
              <a:t>BUT… Healthcare is least prepared to realise the benefit…only 38% say they are very or fairly well ready to harness new technologies</a:t>
            </a:r>
          </a:p>
          <a:p>
            <a:pPr lvl="1"/>
            <a:endParaRPr lang="en-NZ"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689967"/>
            <a:ext cx="6406355" cy="3938141"/>
          </a:xfrm>
          <a:prstGeom prst="rect">
            <a:avLst/>
          </a:prstGeom>
        </p:spPr>
      </p:pic>
    </p:spTree>
    <p:extLst>
      <p:ext uri="{BB962C8B-B14F-4D97-AF65-F5344CB8AC3E}">
        <p14:creationId xmlns:p14="http://schemas.microsoft.com/office/powerpoint/2010/main" val="4073468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52" y="692696"/>
            <a:ext cx="8208912" cy="936104"/>
          </a:xfrm>
        </p:spPr>
        <p:txBody>
          <a:bodyPr>
            <a:noAutofit/>
          </a:bodyPr>
          <a:lstStyle/>
          <a:p>
            <a:pPr algn="l"/>
            <a:r>
              <a:rPr lang="en-NZ" sz="3200" b="1" dirty="0" smtClean="0">
                <a:solidFill>
                  <a:srgbClr val="0070C0"/>
                </a:solidFill>
                <a:latin typeface="Arial" panose="020B0604020202020204" pitchFamily="34" charset="0"/>
                <a:cs typeface="Arial" panose="020B0604020202020204" pitchFamily="34" charset="0"/>
              </a:rPr>
              <a:t>Disruption - workforce </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8252" y="1829556"/>
            <a:ext cx="8496944" cy="4335748"/>
          </a:xfrm>
          <a:noFill/>
        </p:spPr>
        <p:txBody>
          <a:bodyPr>
            <a:normAutofit lnSpcReduction="10000"/>
          </a:bodyPr>
          <a:lstStyle/>
          <a:p>
            <a:pPr marL="457200" indent="-457200">
              <a:buFont typeface="Arial" panose="020B0604020202020204" pitchFamily="34" charset="0"/>
              <a:buChar char="•"/>
            </a:pPr>
            <a:r>
              <a:rPr lang="en-NZ" sz="2800" b="1" u="sng" dirty="0" smtClean="0">
                <a:solidFill>
                  <a:srgbClr val="0070C0"/>
                </a:solidFill>
                <a:latin typeface="Arial" panose="020B0604020202020204" pitchFamily="34" charset="0"/>
                <a:cs typeface="Arial" panose="020B0604020202020204" pitchFamily="34" charset="0"/>
              </a:rPr>
              <a:t>65%</a:t>
            </a:r>
            <a:r>
              <a:rPr lang="en-NZ" sz="2800" dirty="0" smtClean="0">
                <a:solidFill>
                  <a:srgbClr val="0070C0"/>
                </a:solidFill>
                <a:latin typeface="Arial" panose="020B0604020202020204" pitchFamily="34" charset="0"/>
                <a:cs typeface="Arial" panose="020B0604020202020204" pitchFamily="34" charset="0"/>
              </a:rPr>
              <a:t> </a:t>
            </a:r>
            <a:r>
              <a:rPr lang="en-NZ" sz="2400" b="1" dirty="0" smtClean="0">
                <a:latin typeface="Arial" panose="020B0604020202020204" pitchFamily="34" charset="0"/>
                <a:cs typeface="Arial" panose="020B0604020202020204" pitchFamily="34" charset="0"/>
              </a:rPr>
              <a:t>of </a:t>
            </a:r>
            <a:r>
              <a:rPr lang="en-NZ" sz="2400" b="1" dirty="0">
                <a:latin typeface="Arial" panose="020B0604020202020204" pitchFamily="34" charset="0"/>
                <a:cs typeface="Arial" panose="020B0604020202020204" pitchFamily="34" charset="0"/>
              </a:rPr>
              <a:t>today’s </a:t>
            </a:r>
            <a:r>
              <a:rPr lang="en-NZ" sz="2400" b="1" dirty="0" smtClean="0">
                <a:latin typeface="Arial" panose="020B0604020202020204" pitchFamily="34" charset="0"/>
                <a:cs typeface="Arial" panose="020B0604020202020204" pitchFamily="34" charset="0"/>
              </a:rPr>
              <a:t>schoolchildren will be employed </a:t>
            </a:r>
            <a:r>
              <a:rPr lang="en-NZ" sz="2400" b="1" dirty="0">
                <a:latin typeface="Arial" panose="020B0604020202020204" pitchFamily="34" charset="0"/>
                <a:cs typeface="Arial" panose="020B0604020202020204" pitchFamily="34" charset="0"/>
              </a:rPr>
              <a:t>in </a:t>
            </a:r>
            <a:r>
              <a:rPr lang="en-NZ" sz="2400" b="1" dirty="0" smtClean="0">
                <a:latin typeface="Arial" panose="020B0604020202020204" pitchFamily="34" charset="0"/>
                <a:cs typeface="Arial" panose="020B0604020202020204" pitchFamily="34" charset="0"/>
              </a:rPr>
              <a:t>jobs</a:t>
            </a:r>
            <a:r>
              <a:rPr lang="en-NZ" sz="2800" b="1" dirty="0">
                <a:latin typeface="Arial" panose="020B0604020202020204" pitchFamily="34" charset="0"/>
                <a:cs typeface="Arial" panose="020B0604020202020204" pitchFamily="34" charset="0"/>
              </a:rPr>
              <a:t> </a:t>
            </a:r>
            <a:r>
              <a:rPr lang="en-NZ" sz="2400" b="1" dirty="0" smtClean="0">
                <a:latin typeface="Arial" panose="020B0604020202020204" pitchFamily="34" charset="0"/>
                <a:cs typeface="Arial" panose="020B0604020202020204" pitchFamily="34" charset="0"/>
              </a:rPr>
              <a:t>yet </a:t>
            </a:r>
            <a:r>
              <a:rPr lang="en-NZ" sz="2400" b="1" dirty="0">
                <a:latin typeface="Arial" panose="020B0604020202020204" pitchFamily="34" charset="0"/>
                <a:cs typeface="Arial" panose="020B0604020202020204" pitchFamily="34" charset="0"/>
              </a:rPr>
              <a:t>to </a:t>
            </a:r>
            <a:r>
              <a:rPr lang="en-NZ" sz="2400" b="1" dirty="0" smtClean="0">
                <a:latin typeface="Arial" panose="020B0604020202020204" pitchFamily="34" charset="0"/>
                <a:cs typeface="Arial" panose="020B0604020202020204" pitchFamily="34" charset="0"/>
              </a:rPr>
              <a:t>be created</a:t>
            </a:r>
            <a:r>
              <a:rPr lang="en-NZ" sz="2400" b="1" dirty="0">
                <a:latin typeface="Arial" panose="020B0604020202020204" pitchFamily="34" charset="0"/>
                <a:cs typeface="Arial" panose="020B0604020202020204" pitchFamily="34" charset="0"/>
              </a:rPr>
              <a:t>.</a:t>
            </a:r>
            <a:r>
              <a:rPr lang="en-NZ" sz="2500" dirty="0" smtClean="0">
                <a:latin typeface="Arial" panose="020B0604020202020204" pitchFamily="34" charset="0"/>
                <a:cs typeface="Arial" panose="020B0604020202020204" pitchFamily="34" charset="0"/>
              </a:rPr>
              <a:t> </a:t>
            </a:r>
            <a:r>
              <a:rPr lang="en-NZ" sz="1400" dirty="0">
                <a:latin typeface="Arial" panose="020B0604020202020204" pitchFamily="34" charset="0"/>
                <a:cs typeface="Arial" panose="020B0604020202020204" pitchFamily="34" charset="0"/>
              </a:rPr>
              <a:t>(U.S. Department of </a:t>
            </a:r>
            <a:r>
              <a:rPr lang="en-NZ" sz="1400" dirty="0" err="1">
                <a:latin typeface="Arial" panose="020B0604020202020204" pitchFamily="34" charset="0"/>
                <a:cs typeface="Arial" panose="020B0604020202020204" pitchFamily="34" charset="0"/>
              </a:rPr>
              <a:t>Labor</a:t>
            </a:r>
            <a:r>
              <a:rPr lang="en-NZ" sz="1400" dirty="0">
                <a:latin typeface="Arial" panose="020B0604020202020204" pitchFamily="34" charset="0"/>
                <a:cs typeface="Arial" panose="020B0604020202020204" pitchFamily="34" charset="0"/>
              </a:rPr>
              <a:t> </a:t>
            </a:r>
            <a:r>
              <a:rPr lang="en-NZ" sz="1400" dirty="0" smtClean="0">
                <a:latin typeface="Arial" panose="020B0604020202020204" pitchFamily="34" charset="0"/>
                <a:cs typeface="Arial" panose="020B0604020202020204" pitchFamily="34" charset="0"/>
              </a:rPr>
              <a:t>report)</a:t>
            </a:r>
          </a:p>
          <a:p>
            <a:pPr marL="457200" indent="-457200">
              <a:buFont typeface="Arial" panose="020B0604020202020204" pitchFamily="34" charset="0"/>
              <a:buChar char="•"/>
            </a:pPr>
            <a:r>
              <a:rPr lang="en-NZ" sz="2800" b="1" u="sng" dirty="0" smtClean="0">
                <a:solidFill>
                  <a:srgbClr val="0070C0"/>
                </a:solidFill>
                <a:latin typeface="Arial" panose="020B0604020202020204" pitchFamily="34" charset="0"/>
                <a:cs typeface="Arial" panose="020B0604020202020204" pitchFamily="34" charset="0"/>
              </a:rPr>
              <a:t>By </a:t>
            </a:r>
            <a:r>
              <a:rPr lang="en-NZ" sz="2800" b="1" u="sng" dirty="0">
                <a:solidFill>
                  <a:srgbClr val="0070C0"/>
                </a:solidFill>
                <a:latin typeface="Arial" panose="020B0604020202020204" pitchFamily="34" charset="0"/>
                <a:cs typeface="Arial" panose="020B0604020202020204" pitchFamily="34" charset="0"/>
              </a:rPr>
              <a:t>2029 </a:t>
            </a:r>
            <a:r>
              <a:rPr lang="en-NZ" sz="2800" b="1" u="sng" dirty="0" smtClean="0">
                <a:solidFill>
                  <a:srgbClr val="0070C0"/>
                </a:solidFill>
                <a:latin typeface="Arial" panose="020B0604020202020204" pitchFamily="34" charset="0"/>
                <a:cs typeface="Arial" panose="020B0604020202020204" pitchFamily="34" charset="0"/>
              </a:rPr>
              <a:t>robots </a:t>
            </a:r>
            <a:r>
              <a:rPr lang="en-NZ" sz="2400" b="1" dirty="0" smtClean="0">
                <a:latin typeface="Arial" panose="020B0604020202020204" pitchFamily="34" charset="0"/>
                <a:cs typeface="Arial" panose="020B0604020202020204" pitchFamily="34" charset="0"/>
              </a:rPr>
              <a:t>will </a:t>
            </a:r>
            <a:r>
              <a:rPr lang="en-NZ" sz="2400" b="1" dirty="0">
                <a:latin typeface="Arial" panose="020B0604020202020204" pitchFamily="34" charset="0"/>
                <a:cs typeface="Arial" panose="020B0604020202020204" pitchFamily="34" charset="0"/>
              </a:rPr>
              <a:t>have reached human levels of </a:t>
            </a:r>
            <a:r>
              <a:rPr lang="en-NZ" sz="2400" b="1" dirty="0" smtClean="0">
                <a:latin typeface="Arial" panose="020B0604020202020204" pitchFamily="34" charset="0"/>
                <a:cs typeface="Arial" panose="020B0604020202020204" pitchFamily="34" charset="0"/>
              </a:rPr>
              <a:t>intelligence  </a:t>
            </a:r>
            <a:r>
              <a:rPr lang="en-NZ" sz="1400" dirty="0" smtClean="0">
                <a:latin typeface="Arial" panose="020B0604020202020204" pitchFamily="34" charset="0"/>
                <a:cs typeface="Arial" panose="020B0604020202020204" pitchFamily="34" charset="0"/>
              </a:rPr>
              <a:t>(Ray </a:t>
            </a:r>
            <a:r>
              <a:rPr lang="en-NZ" sz="1400" dirty="0">
                <a:latin typeface="Arial" panose="020B0604020202020204" pitchFamily="34" charset="0"/>
                <a:cs typeface="Arial" panose="020B0604020202020204" pitchFamily="34" charset="0"/>
              </a:rPr>
              <a:t>Kurzweil, director of engineering at Google</a:t>
            </a:r>
            <a:r>
              <a:rPr lang="en-NZ" sz="1400" dirty="0" smtClean="0">
                <a:latin typeface="Arial" panose="020B0604020202020204" pitchFamily="34" charset="0"/>
                <a:cs typeface="Arial" panose="020B0604020202020204" pitchFamily="34" charset="0"/>
              </a:rPr>
              <a:t>)</a:t>
            </a:r>
          </a:p>
          <a:p>
            <a:pPr>
              <a:buFont typeface="Arial" panose="020B0604020202020204" pitchFamily="34" charset="0"/>
              <a:buChar char="•"/>
            </a:pPr>
            <a:r>
              <a:rPr lang="en-NZ" sz="2800" b="1" u="sng" dirty="0" smtClean="0">
                <a:solidFill>
                  <a:srgbClr val="0070C0"/>
                </a:solidFill>
                <a:latin typeface="Arial" panose="020B0604020202020204" pitchFamily="34" charset="0"/>
                <a:cs typeface="Arial" panose="020B0604020202020204" pitchFamily="34" charset="0"/>
              </a:rPr>
              <a:t>33</a:t>
            </a:r>
            <a:r>
              <a:rPr lang="en-NZ" sz="2800" b="1" u="sng" dirty="0">
                <a:solidFill>
                  <a:srgbClr val="0070C0"/>
                </a:solidFill>
                <a:latin typeface="Arial" panose="020B0604020202020204" pitchFamily="34" charset="0"/>
                <a:cs typeface="Arial" panose="020B0604020202020204" pitchFamily="34" charset="0"/>
              </a:rPr>
              <a:t>% of jobs </a:t>
            </a:r>
            <a:r>
              <a:rPr lang="en-NZ" sz="2400" b="1" dirty="0">
                <a:latin typeface="Arial" panose="020B0604020202020204" pitchFamily="34" charset="0"/>
                <a:cs typeface="Arial" panose="020B0604020202020204" pitchFamily="34" charset="0"/>
              </a:rPr>
              <a:t>will be replaced by software, robots, and smart machines by 2025. </a:t>
            </a:r>
            <a:r>
              <a:rPr lang="en-NZ" sz="1400" dirty="0">
                <a:latin typeface="Arial" panose="020B0604020202020204" pitchFamily="34" charset="0"/>
                <a:cs typeface="Arial" panose="020B0604020202020204" pitchFamily="34" charset="0"/>
              </a:rPr>
              <a:t>(Gartner</a:t>
            </a:r>
            <a:r>
              <a:rPr lang="en-NZ" sz="1400" dirty="0" smtClean="0"/>
              <a:t>)</a:t>
            </a:r>
          </a:p>
          <a:p>
            <a:pPr>
              <a:buFont typeface="Arial" panose="020B0604020202020204" pitchFamily="34" charset="0"/>
              <a:buChar char="•"/>
            </a:pPr>
            <a:r>
              <a:rPr lang="en-NZ" sz="2800" b="1" u="sng" dirty="0" smtClean="0">
                <a:solidFill>
                  <a:srgbClr val="0070C0"/>
                </a:solidFill>
                <a:latin typeface="Arial" panose="020B0604020202020204" pitchFamily="34" charset="0"/>
                <a:cs typeface="Arial" panose="020B0604020202020204" pitchFamily="34" charset="0"/>
              </a:rPr>
              <a:t>50% of jobs </a:t>
            </a:r>
            <a:r>
              <a:rPr lang="en-NZ" sz="2400" b="1" dirty="0">
                <a:latin typeface="Arial" panose="020B0604020202020204" pitchFamily="34" charset="0"/>
                <a:cs typeface="Arial" panose="020B0604020202020204" pitchFamily="34" charset="0"/>
              </a:rPr>
              <a:t>done by humans to be replaced by robots and AI in next 10 years</a:t>
            </a:r>
            <a:r>
              <a:rPr lang="en-NZ" sz="1600" dirty="0">
                <a:latin typeface="Arial" panose="020B0604020202020204" pitchFamily="34" charset="0"/>
                <a:cs typeface="Arial" panose="020B0604020202020204" pitchFamily="34" charset="0"/>
              </a:rPr>
              <a:t>. </a:t>
            </a:r>
            <a:r>
              <a:rPr lang="en-NZ" sz="1400" dirty="0">
                <a:latin typeface="Arial" panose="020B0604020202020204" pitchFamily="34" charset="0"/>
                <a:cs typeface="Arial" panose="020B0604020202020204" pitchFamily="34" charset="0"/>
              </a:rPr>
              <a:t>(Kai Fu Lee, founder </a:t>
            </a:r>
            <a:r>
              <a:rPr lang="en-NZ" sz="1400" dirty="0" err="1">
                <a:latin typeface="Arial" panose="020B0604020202020204" pitchFamily="34" charset="0"/>
                <a:cs typeface="Arial" panose="020B0604020202020204" pitchFamily="34" charset="0"/>
              </a:rPr>
              <a:t>Sinovation</a:t>
            </a:r>
            <a:r>
              <a:rPr lang="en-NZ" sz="1400" dirty="0">
                <a:latin typeface="Arial" panose="020B0604020202020204" pitchFamily="34" charset="0"/>
                <a:cs typeface="Arial" panose="020B0604020202020204" pitchFamily="34" charset="0"/>
              </a:rPr>
              <a:t> Ventures, reputable Chinese technologist)</a:t>
            </a:r>
          </a:p>
          <a:p>
            <a:pPr>
              <a:buFont typeface="Arial" panose="020B0604020202020204" pitchFamily="34" charset="0"/>
              <a:buChar char="•"/>
            </a:pPr>
            <a:endParaRPr lang="en-NZ" sz="1600" dirty="0" smtClean="0">
              <a:ea typeface="+mn-ea"/>
              <a:cs typeface="+mn-cs"/>
            </a:endParaRPr>
          </a:p>
          <a:p>
            <a:endParaRPr lang="en-NZ" sz="1600" dirty="0"/>
          </a:p>
          <a:p>
            <a:endParaRPr lang="en-NZ" dirty="0"/>
          </a:p>
          <a:p>
            <a:endParaRPr lang="en-NZ" dirty="0"/>
          </a:p>
        </p:txBody>
      </p:sp>
    </p:spTree>
    <p:extLst>
      <p:ext uri="{BB962C8B-B14F-4D97-AF65-F5344CB8AC3E}">
        <p14:creationId xmlns:p14="http://schemas.microsoft.com/office/powerpoint/2010/main" val="1080037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08912" cy="807134"/>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What I will cover today</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72816"/>
            <a:ext cx="8208912" cy="4741986"/>
          </a:xfrm>
        </p:spPr>
        <p:txBody>
          <a:bodyPr>
            <a:normAutofit/>
          </a:bodyPr>
          <a:lstStyle/>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Our Health System</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The New Zealand Health Strategy </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Our Future</a:t>
            </a:r>
            <a:endParaRPr lang="en-NZ" sz="2400" b="1" dirty="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endParaRPr lang="en-NZ" sz="3600" b="1" dirty="0" smtClean="0">
              <a:solidFill>
                <a:srgbClr val="0070C0"/>
              </a:solidFill>
              <a:latin typeface="Arial" panose="020B0604020202020204" pitchFamily="34" charset="0"/>
              <a:cs typeface="Arial" panose="020B0604020202020204" pitchFamily="34" charset="0"/>
            </a:endParaRPr>
          </a:p>
          <a:p>
            <a:pPr marL="636587" lvl="1" indent="-457200">
              <a:buFont typeface="+mj-lt"/>
              <a:buAutoNum type="arabicPeriod"/>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2172666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548680"/>
            <a:ext cx="8120805" cy="864096"/>
          </a:xfrm>
        </p:spPr>
        <p:txBody>
          <a:bodyPr>
            <a:noAutofit/>
          </a:bodyPr>
          <a:lstStyle/>
          <a:p>
            <a:pPr algn="l"/>
            <a:r>
              <a:rPr lang="en-NZ" sz="3200" b="1" dirty="0">
                <a:solidFill>
                  <a:srgbClr val="0070C0"/>
                </a:solidFill>
              </a:rPr>
              <a:t/>
            </a:r>
            <a:br>
              <a:rPr lang="en-NZ" sz="3200" b="1" dirty="0">
                <a:solidFill>
                  <a:srgbClr val="0070C0"/>
                </a:solidFill>
              </a:rPr>
            </a:br>
            <a:endParaRPr lang="en-NZ" sz="3200" b="1" dirty="0">
              <a:solidFill>
                <a:srgbClr val="0070C0"/>
              </a:solidFill>
            </a:endParaRPr>
          </a:p>
        </p:txBody>
      </p:sp>
      <p:sp>
        <p:nvSpPr>
          <p:cNvPr id="3" name="Content Placeholder 2"/>
          <p:cNvSpPr>
            <a:spLocks noGrp="1"/>
          </p:cNvSpPr>
          <p:nvPr>
            <p:ph idx="1"/>
          </p:nvPr>
        </p:nvSpPr>
        <p:spPr>
          <a:xfrm>
            <a:off x="395536" y="1700808"/>
            <a:ext cx="5544616" cy="4741986"/>
          </a:xfrm>
        </p:spPr>
        <p:txBody>
          <a:bodyPr>
            <a:normAutofit/>
          </a:bodyPr>
          <a:lstStyle/>
          <a:p>
            <a:pPr>
              <a:buFont typeface="+mj-lt"/>
              <a:buAutoNum type="arabicPeriod"/>
            </a:pPr>
            <a:endParaRPr lang="en-NZ" sz="2400" b="1" dirty="0" smtClean="0"/>
          </a:p>
          <a:p>
            <a:pPr lvl="0">
              <a:buFont typeface="+mj-lt"/>
              <a:buAutoNum type="arabicPeriod"/>
            </a:pPr>
            <a:endParaRPr lang="en-NZ" sz="2400" b="1" dirty="0" smtClean="0"/>
          </a:p>
          <a:p>
            <a:pPr lvl="0">
              <a:buFont typeface="+mj-lt"/>
              <a:buAutoNum type="arabicPeriod"/>
            </a:pPr>
            <a:endParaRPr lang="en-NZ" sz="2400" b="1" dirty="0" smtClean="0"/>
          </a:p>
          <a:p>
            <a:pPr lvl="1"/>
            <a:endParaRPr lang="en-NZ" sz="2200" dirty="0" smtClean="0"/>
          </a:p>
          <a:p>
            <a:pPr lvl="1"/>
            <a:endParaRPr lang="en-NZ" sz="2000" dirty="0" smtClean="0"/>
          </a:p>
          <a:p>
            <a:pPr marL="179387" lvl="1" indent="0">
              <a:buNone/>
            </a:pPr>
            <a:endParaRPr lang="en-NZ" sz="2000" dirty="0" smtClean="0"/>
          </a:p>
          <a:p>
            <a:pPr lvl="1"/>
            <a:endParaRPr lang="en-NZ" sz="2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246" y="1952380"/>
            <a:ext cx="2915618" cy="41409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1959663"/>
            <a:ext cx="2923473" cy="4133633"/>
          </a:xfrm>
          <a:prstGeom prst="rect">
            <a:avLst/>
          </a:prstGeom>
        </p:spPr>
      </p:pic>
      <p:sp>
        <p:nvSpPr>
          <p:cNvPr id="8" name="Title 1"/>
          <p:cNvSpPr txBox="1">
            <a:spLocks/>
          </p:cNvSpPr>
          <p:nvPr/>
        </p:nvSpPr>
        <p:spPr bwMode="auto">
          <a:xfrm>
            <a:off x="467543" y="801249"/>
            <a:ext cx="8164858" cy="86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400" kern="1200">
                <a:solidFill>
                  <a:schemeClr val="tx1"/>
                </a:solidFill>
                <a:latin typeface="Georgia" pitchFamily="18" charset="0"/>
                <a:ea typeface="+mj-ea"/>
                <a:cs typeface="+mj-cs"/>
              </a:defRPr>
            </a:lvl1pPr>
            <a:lvl2pPr algn="l" rtl="0" eaLnBrk="0" fontAlgn="base" hangingPunct="0">
              <a:spcBef>
                <a:spcPct val="0"/>
              </a:spcBef>
              <a:spcAft>
                <a:spcPct val="0"/>
              </a:spcAft>
              <a:defRPr sz="2400">
                <a:solidFill>
                  <a:schemeClr val="tx1"/>
                </a:solidFill>
                <a:latin typeface="Georgia" pitchFamily="18" charset="0"/>
              </a:defRPr>
            </a:lvl2pPr>
            <a:lvl3pPr algn="l" rtl="0" eaLnBrk="0" fontAlgn="base" hangingPunct="0">
              <a:spcBef>
                <a:spcPct val="0"/>
              </a:spcBef>
              <a:spcAft>
                <a:spcPct val="0"/>
              </a:spcAft>
              <a:defRPr sz="2400">
                <a:solidFill>
                  <a:schemeClr val="tx1"/>
                </a:solidFill>
                <a:latin typeface="Georgia" pitchFamily="18" charset="0"/>
              </a:defRPr>
            </a:lvl3pPr>
            <a:lvl4pPr algn="l" rtl="0" eaLnBrk="0" fontAlgn="base" hangingPunct="0">
              <a:spcBef>
                <a:spcPct val="0"/>
              </a:spcBef>
              <a:spcAft>
                <a:spcPct val="0"/>
              </a:spcAft>
              <a:defRPr sz="2400">
                <a:solidFill>
                  <a:schemeClr val="tx1"/>
                </a:solidFill>
                <a:latin typeface="Georgia" pitchFamily="18" charset="0"/>
              </a:defRPr>
            </a:lvl4pPr>
            <a:lvl5pPr algn="l" rtl="0" eaLnBrk="0" fontAlgn="base" hangingPunct="0">
              <a:spcBef>
                <a:spcPct val="0"/>
              </a:spcBef>
              <a:spcAft>
                <a:spcPct val="0"/>
              </a:spcAft>
              <a:defRPr sz="2400">
                <a:solidFill>
                  <a:schemeClr val="tx1"/>
                </a:solidFill>
                <a:latin typeface="Georgia" pitchFamily="18" charset="0"/>
              </a:defRPr>
            </a:lvl5pPr>
            <a:lvl6pPr marL="457200" algn="l" rtl="0" fontAlgn="base">
              <a:spcBef>
                <a:spcPct val="0"/>
              </a:spcBef>
              <a:spcAft>
                <a:spcPct val="0"/>
              </a:spcAft>
              <a:defRPr sz="2400">
                <a:solidFill>
                  <a:schemeClr val="tx1"/>
                </a:solidFill>
                <a:latin typeface="Georgia" pitchFamily="18" charset="0"/>
              </a:defRPr>
            </a:lvl6pPr>
            <a:lvl7pPr marL="914400" algn="l" rtl="0" fontAlgn="base">
              <a:spcBef>
                <a:spcPct val="0"/>
              </a:spcBef>
              <a:spcAft>
                <a:spcPct val="0"/>
              </a:spcAft>
              <a:defRPr sz="2400">
                <a:solidFill>
                  <a:schemeClr val="tx1"/>
                </a:solidFill>
                <a:latin typeface="Georgia" pitchFamily="18" charset="0"/>
              </a:defRPr>
            </a:lvl7pPr>
            <a:lvl8pPr marL="1371600" algn="l" rtl="0" fontAlgn="base">
              <a:spcBef>
                <a:spcPct val="0"/>
              </a:spcBef>
              <a:spcAft>
                <a:spcPct val="0"/>
              </a:spcAft>
              <a:defRPr sz="2400">
                <a:solidFill>
                  <a:schemeClr val="tx1"/>
                </a:solidFill>
                <a:latin typeface="Georgia" pitchFamily="18" charset="0"/>
              </a:defRPr>
            </a:lvl8pPr>
            <a:lvl9pPr marL="1828800" algn="l" rtl="0" fontAlgn="base">
              <a:spcBef>
                <a:spcPct val="0"/>
              </a:spcBef>
              <a:spcAft>
                <a:spcPct val="0"/>
              </a:spcAft>
              <a:defRPr sz="2400">
                <a:solidFill>
                  <a:schemeClr val="tx1"/>
                </a:solidFill>
                <a:latin typeface="Georgia" pitchFamily="18" charset="0"/>
              </a:defRPr>
            </a:lvl9pPr>
          </a:lstStyle>
          <a:p>
            <a:r>
              <a:rPr lang="en-NZ" sz="3200" b="1" dirty="0" smtClean="0">
                <a:solidFill>
                  <a:srgbClr val="0070C0"/>
                </a:solidFill>
                <a:latin typeface="Arial" panose="020B0604020202020204" pitchFamily="34" charset="0"/>
                <a:cs typeface="Arial" panose="020B0604020202020204" pitchFamily="34" charset="0"/>
              </a:rPr>
              <a:t>NZ Health Strategy – April 2016</a:t>
            </a:r>
            <a:endParaRPr lang="en-NZ"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535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764630"/>
            <a:ext cx="8208912" cy="864170"/>
          </a:xfrm>
        </p:spPr>
        <p:txBody>
          <a:bodyPr>
            <a:normAutofit/>
          </a:bodyPr>
          <a:lstStyle/>
          <a:p>
            <a:pPr lvl="0"/>
            <a:r>
              <a:rPr lang="en-NZ" sz="3200" b="1" dirty="0" smtClean="0">
                <a:solidFill>
                  <a:srgbClr val="0070C0"/>
                </a:solidFill>
                <a:latin typeface="Arial" panose="020B0604020202020204" pitchFamily="34" charset="0"/>
                <a:cs typeface="Arial" panose="020B0604020202020204" pitchFamily="34" charset="0"/>
              </a:rPr>
              <a:t>Future direction - next 10 years</a:t>
            </a:r>
            <a:r>
              <a:rPr lang="en-NZ" sz="3200" b="1" dirty="0" smtClean="0">
                <a:latin typeface="Arial" panose="020B0604020202020204" pitchFamily="34" charset="0"/>
                <a:cs typeface="Arial" panose="020B0604020202020204" pitchFamily="34" charset="0"/>
              </a:rPr>
              <a:t> </a:t>
            </a:r>
            <a:endParaRPr lang="en-NZ"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1560" y="1844824"/>
            <a:ext cx="8229600" cy="4525962"/>
          </a:xfrm>
        </p:spPr>
        <p:txBody>
          <a:bodyPr>
            <a:normAutofit/>
          </a:bodyPr>
          <a:lstStyle/>
          <a:p>
            <a:pPr marL="457200" lvl="0" indent="-457200">
              <a:buFont typeface="+mj-lt"/>
              <a:buAutoNum type="arabicPeriod"/>
            </a:pPr>
            <a:endParaRPr lang="en-NZ" sz="2400" b="1" dirty="0" smtClean="0"/>
          </a:p>
          <a:p>
            <a:pPr marL="0" lvl="0" indent="0" algn="ctr"/>
            <a:endParaRPr lang="en-NZ" sz="2400" b="1" i="1" dirty="0" smtClean="0">
              <a:solidFill>
                <a:srgbClr val="00B0F0"/>
              </a:solidFill>
            </a:endParaRPr>
          </a:p>
          <a:p>
            <a:pPr marL="0" lvl="0" indent="0" algn="ctr"/>
            <a:endParaRPr lang="en-NZ" sz="2400" b="1" dirty="0" smtClean="0"/>
          </a:p>
          <a:p>
            <a:pPr marL="0" lvl="0" indent="0"/>
            <a:endParaRPr lang="en-NZ" sz="2400" b="1" dirty="0"/>
          </a:p>
          <a:p>
            <a:pPr marL="457200" lvl="0" indent="-457200">
              <a:buFont typeface="+mj-lt"/>
              <a:buAutoNum type="arabicPeriod"/>
            </a:pPr>
            <a:endParaRPr lang="en-NZ" sz="4000" b="1" dirty="0"/>
          </a:p>
          <a:p>
            <a:pPr lvl="1"/>
            <a:endParaRPr lang="en-NZ" sz="2200" dirty="0" smtClean="0"/>
          </a:p>
          <a:p>
            <a:pPr lvl="1"/>
            <a:endParaRPr lang="en-NZ" sz="2000" dirty="0" smtClean="0"/>
          </a:p>
          <a:p>
            <a:pPr marL="179387" lvl="1" indent="0">
              <a:buNone/>
            </a:pPr>
            <a:endParaRPr lang="en-NZ" sz="2000" dirty="0" smtClean="0"/>
          </a:p>
          <a:p>
            <a:pPr lvl="1"/>
            <a:endParaRPr lang="en-NZ"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 y="1700808"/>
            <a:ext cx="6625936" cy="4414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648" y="1726109"/>
            <a:ext cx="1296144" cy="1774899"/>
          </a:xfrm>
          <a:prstGeom prst="rect">
            <a:avLst/>
          </a:prstGeom>
        </p:spPr>
      </p:pic>
    </p:spTree>
    <p:extLst>
      <p:ext uri="{BB962C8B-B14F-4D97-AF65-F5344CB8AC3E}">
        <p14:creationId xmlns:p14="http://schemas.microsoft.com/office/powerpoint/2010/main" val="3578485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21666"/>
            <a:ext cx="8208912" cy="807134"/>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Future system </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916832"/>
            <a:ext cx="8208912" cy="4741986"/>
          </a:xfrm>
        </p:spPr>
        <p:txBody>
          <a:bodyPr>
            <a:normAutofit fontScale="92500" lnSpcReduction="20000"/>
          </a:bodyPr>
          <a:lstStyle/>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People/citizens at the centre</a:t>
            </a:r>
          </a:p>
          <a:p>
            <a:pPr marL="636587" lvl="1" indent="-457200">
              <a:lnSpc>
                <a:spcPct val="110000"/>
              </a:lnSpc>
              <a:buFont typeface="+mj-lt"/>
              <a:buAutoNum type="arabicPeriod"/>
            </a:pPr>
            <a:endParaRPr lang="en-NZ" sz="2600" b="1" dirty="0" smtClean="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Digital platform</a:t>
            </a:r>
          </a:p>
          <a:p>
            <a:pPr marL="636587" lvl="1" indent="-457200">
              <a:lnSpc>
                <a:spcPct val="110000"/>
              </a:lnSpc>
              <a:buFont typeface="+mj-lt"/>
              <a:buAutoNum type="arabicPeriod"/>
            </a:pPr>
            <a:endParaRPr lang="en-NZ" sz="2600" b="1" dirty="0" smtClean="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Connected with other public services</a:t>
            </a:r>
          </a:p>
          <a:p>
            <a:pPr marL="636587" lvl="1" indent="-457200">
              <a:lnSpc>
                <a:spcPct val="110000"/>
              </a:lnSpc>
              <a:buFont typeface="+mj-lt"/>
              <a:buAutoNum type="arabicPeriod"/>
            </a:pPr>
            <a:endParaRPr lang="en-NZ" sz="2600" b="1" dirty="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Connected with private services</a:t>
            </a:r>
          </a:p>
          <a:p>
            <a:pPr marL="179387" lvl="1" indent="0">
              <a:lnSpc>
                <a:spcPct val="110000"/>
              </a:lnSpc>
              <a:buNone/>
            </a:pPr>
            <a:endParaRPr lang="en-NZ" sz="2400" b="1" dirty="0" smtClean="0">
              <a:latin typeface="Arial" panose="020B0604020202020204" pitchFamily="34" charset="0"/>
              <a:cs typeface="Arial" panose="020B0604020202020204" pitchFamily="34" charset="0"/>
            </a:endParaRPr>
          </a:p>
          <a:p>
            <a:pPr marL="179387" lvl="1" indent="0">
              <a:lnSpc>
                <a:spcPct val="110000"/>
              </a:lnSpc>
              <a:buNone/>
            </a:pPr>
            <a:r>
              <a:rPr lang="en-NZ" sz="2400" b="1" dirty="0" smtClean="0">
                <a:latin typeface="Arial" panose="020B0604020202020204" pitchFamily="34" charset="0"/>
                <a:cs typeface="Arial" panose="020B0604020202020204" pitchFamily="34" charset="0"/>
              </a:rPr>
              <a:t> </a:t>
            </a:r>
          </a:p>
          <a:p>
            <a:pPr marL="179387" lvl="1" indent="0">
              <a:lnSpc>
                <a:spcPct val="110000"/>
              </a:lnSpc>
              <a:buNone/>
            </a:pPr>
            <a:endParaRPr lang="en-NZ" sz="2400" b="1" dirty="0" smtClean="0">
              <a:latin typeface="Arial" panose="020B0604020202020204" pitchFamily="34" charset="0"/>
              <a:cs typeface="Arial" panose="020B0604020202020204" pitchFamily="34" charset="0"/>
            </a:endParaRPr>
          </a:p>
          <a:p>
            <a:pPr marL="636587" lvl="1" indent="-457200">
              <a:buFont typeface="+mj-lt"/>
              <a:buAutoNum type="arabicPeriod"/>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3790092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764704"/>
            <a:ext cx="8229600" cy="864096"/>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Refugee Health &amp; Wellbeing - partners   </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83358"/>
            <a:ext cx="8229601" cy="4525962"/>
          </a:xfrm>
        </p:spPr>
        <p:txBody>
          <a:bodyPr>
            <a:normAutofit/>
          </a:bodyPr>
          <a:lstStyle/>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Whole person &amp; family</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Wellbeing &amp; care</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Context &amp; culture</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Co-design &amp; digital platform</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Be aware of the rapid changes</a:t>
            </a:r>
          </a:p>
          <a:p>
            <a:pPr marL="636587" lvl="1" indent="-457200">
              <a:lnSpc>
                <a:spcPct val="150000"/>
              </a:lnSpc>
              <a:buFont typeface="+mj-lt"/>
              <a:buAutoNum type="arabicPeriod"/>
            </a:pPr>
            <a:endParaRPr lang="en-NZ" sz="2400" b="1" dirty="0" smtClean="0">
              <a:latin typeface="Arial" panose="020B0604020202020204" pitchFamily="34" charset="0"/>
              <a:cs typeface="Arial" panose="020B0604020202020204" pitchFamily="34" charset="0"/>
            </a:endParaRPr>
          </a:p>
          <a:p>
            <a:pPr marL="179387" lvl="1" indent="0">
              <a:lnSpc>
                <a:spcPct val="150000"/>
              </a:lnSpc>
              <a:buNone/>
            </a:pPr>
            <a:endParaRPr lang="en-NZ" sz="2400" b="1" dirty="0" smtClean="0">
              <a:latin typeface="Arial" panose="020B0604020202020204" pitchFamily="34" charset="0"/>
              <a:cs typeface="Arial" panose="020B0604020202020204" pitchFamily="34" charset="0"/>
            </a:endParaRPr>
          </a:p>
          <a:p>
            <a:pPr marL="179387" lvl="1" indent="0">
              <a:buNone/>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1025866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864096"/>
          </a:xfrm>
        </p:spPr>
        <p:txBody>
          <a:bodyPr>
            <a:normAutofit fontScale="90000"/>
          </a:bodyPr>
          <a:lstStyle/>
          <a:p>
            <a:r>
              <a:rPr lang="en-NZ" sz="3200" b="1" dirty="0" smtClean="0">
                <a:solidFill>
                  <a:srgbClr val="0070C0"/>
                </a:solidFill>
                <a:latin typeface="Arial" panose="020B0604020202020204" pitchFamily="34" charset="0"/>
                <a:cs typeface="Arial" panose="020B0604020202020204" pitchFamily="34" charset="0"/>
              </a:rPr>
              <a:t>Refugee Health &amp; Wellbeing- fellow travellers  </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83358"/>
            <a:ext cx="8229601" cy="4525962"/>
          </a:xfrm>
        </p:spPr>
        <p:txBody>
          <a:bodyPr>
            <a:normAutofit/>
          </a:bodyPr>
          <a:lstStyle/>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Find &amp; build your networks</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Be deliberate</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Be bold, open &amp; respectful</a:t>
            </a:r>
          </a:p>
          <a:p>
            <a:pPr marL="636587" lvl="1" indent="-457200">
              <a:lnSpc>
                <a:spcPct val="150000"/>
              </a:lnSpc>
              <a:buFont typeface="+mj-lt"/>
              <a:buAutoNum type="arabicPeriod"/>
            </a:pPr>
            <a:r>
              <a:rPr lang="en-NZ" sz="2400" b="1" dirty="0" smtClean="0">
                <a:latin typeface="Arial" panose="020B0604020202020204" pitchFamily="34" charset="0"/>
                <a:cs typeface="Arial" panose="020B0604020202020204" pitchFamily="34" charset="0"/>
              </a:rPr>
              <a:t>Look &amp; volunteer for the disruptive change</a:t>
            </a:r>
          </a:p>
          <a:p>
            <a:pPr marL="636587" lvl="1" indent="-457200">
              <a:lnSpc>
                <a:spcPct val="150000"/>
              </a:lnSpc>
              <a:buFont typeface="+mj-lt"/>
              <a:buAutoNum type="arabicPeriod"/>
            </a:pPr>
            <a:endParaRPr lang="en-NZ" sz="2400" b="1" dirty="0" smtClean="0">
              <a:latin typeface="Arial" panose="020B0604020202020204" pitchFamily="34" charset="0"/>
              <a:cs typeface="Arial" panose="020B0604020202020204" pitchFamily="34" charset="0"/>
            </a:endParaRPr>
          </a:p>
          <a:p>
            <a:pPr marL="179387" lvl="1" indent="0">
              <a:lnSpc>
                <a:spcPct val="150000"/>
              </a:lnSpc>
              <a:buNone/>
            </a:pPr>
            <a:endParaRPr lang="en-NZ" sz="2400" b="1" dirty="0" smtClean="0">
              <a:latin typeface="Arial" panose="020B0604020202020204" pitchFamily="34" charset="0"/>
              <a:cs typeface="Arial" panose="020B0604020202020204" pitchFamily="34" charset="0"/>
            </a:endParaRPr>
          </a:p>
          <a:p>
            <a:pPr marL="179387" lvl="1" indent="0">
              <a:lnSpc>
                <a:spcPct val="150000"/>
              </a:lnSpc>
              <a:buNone/>
            </a:pPr>
            <a:endParaRPr lang="en-NZ" sz="2400" b="1" dirty="0" smtClean="0">
              <a:latin typeface="Arial" panose="020B0604020202020204" pitchFamily="34" charset="0"/>
              <a:cs typeface="Arial" panose="020B0604020202020204" pitchFamily="34" charset="0"/>
            </a:endParaRPr>
          </a:p>
          <a:p>
            <a:pPr marL="636587" lvl="1" indent="-457200">
              <a:lnSpc>
                <a:spcPct val="150000"/>
              </a:lnSpc>
              <a:buFont typeface="+mj-lt"/>
              <a:buAutoNum type="arabicPeriod"/>
            </a:pPr>
            <a:endParaRPr lang="en-NZ" sz="2400" b="1" dirty="0" smtClean="0">
              <a:latin typeface="Arial" panose="020B0604020202020204" pitchFamily="34" charset="0"/>
              <a:cs typeface="Arial" panose="020B0604020202020204" pitchFamily="34" charset="0"/>
            </a:endParaRPr>
          </a:p>
          <a:p>
            <a:pPr marL="179387" lvl="1" indent="0">
              <a:lnSpc>
                <a:spcPct val="150000"/>
              </a:lnSpc>
              <a:buNone/>
            </a:pPr>
            <a:endParaRPr lang="en-NZ" sz="2400" b="1" dirty="0" smtClean="0">
              <a:latin typeface="Arial" panose="020B0604020202020204" pitchFamily="34" charset="0"/>
              <a:cs typeface="Arial" panose="020B0604020202020204" pitchFamily="34" charset="0"/>
            </a:endParaRPr>
          </a:p>
          <a:p>
            <a:pPr marL="179387" lvl="1" indent="0">
              <a:buNone/>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2510979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79" y="620688"/>
            <a:ext cx="8252268" cy="974762"/>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Closing word </a:t>
            </a:r>
            <a:r>
              <a:rPr lang="en-NZ" sz="3200" b="1" dirty="0">
                <a:solidFill>
                  <a:srgbClr val="0070C0"/>
                </a:solidFill>
                <a:latin typeface="Arial" panose="020B0604020202020204" pitchFamily="34" charset="0"/>
                <a:cs typeface="Arial" panose="020B0604020202020204" pitchFamily="34" charset="0"/>
              </a:rPr>
              <a:t>– </a:t>
            </a:r>
            <a:r>
              <a:rPr lang="en-NZ" sz="3200" b="1" dirty="0" err="1">
                <a:solidFill>
                  <a:srgbClr val="0070C0"/>
                </a:solidFill>
                <a:latin typeface="Arial" panose="020B0604020202020204" pitchFamily="34" charset="0"/>
                <a:cs typeface="Arial" panose="020B0604020202020204" pitchFamily="34" charset="0"/>
              </a:rPr>
              <a:t>Atul</a:t>
            </a:r>
            <a:r>
              <a:rPr lang="en-NZ" sz="3200" b="1" dirty="0">
                <a:solidFill>
                  <a:srgbClr val="0070C0"/>
                </a:solidFill>
                <a:latin typeface="Arial" panose="020B0604020202020204" pitchFamily="34" charset="0"/>
                <a:cs typeface="Arial" panose="020B0604020202020204" pitchFamily="34" charset="0"/>
              </a:rPr>
              <a:t> </a:t>
            </a:r>
            <a:r>
              <a:rPr lang="en-NZ" sz="3200" b="1" dirty="0" err="1">
                <a:solidFill>
                  <a:srgbClr val="0070C0"/>
                </a:solidFill>
                <a:latin typeface="Arial" panose="020B0604020202020204" pitchFamily="34" charset="0"/>
                <a:cs typeface="Arial" panose="020B0604020202020204" pitchFamily="34" charset="0"/>
              </a:rPr>
              <a:t>Gawande</a:t>
            </a:r>
            <a:r>
              <a:rPr lang="en-NZ" sz="3200" b="1" dirty="0">
                <a:solidFill>
                  <a:srgbClr val="0070C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44875" y="2151871"/>
            <a:ext cx="5543847" cy="2952328"/>
          </a:xfrm>
        </p:spPr>
        <p:txBody>
          <a:bodyPr>
            <a:normAutofit/>
          </a:bodyPr>
          <a:lstStyle/>
          <a:p>
            <a:pPr marL="182563" lvl="1" indent="0">
              <a:buNone/>
            </a:pPr>
            <a:r>
              <a:rPr lang="en-NZ" sz="2400" b="1" dirty="0" smtClean="0">
                <a:latin typeface="Arial" panose="020B0604020202020204" pitchFamily="34" charset="0"/>
                <a:cs typeface="Arial" panose="020B0604020202020204" pitchFamily="34" charset="0"/>
              </a:rPr>
              <a:t>“We’ve been wrong about what our job is in medicine.  We think it is to ensure health and survival.  It is to enable </a:t>
            </a:r>
            <a:r>
              <a:rPr lang="en-NZ" sz="2400" b="1" u="sng" dirty="0" smtClean="0">
                <a:latin typeface="Arial" panose="020B0604020202020204" pitchFamily="34" charset="0"/>
                <a:cs typeface="Arial" panose="020B0604020202020204" pitchFamily="34" charset="0"/>
              </a:rPr>
              <a:t>wellbeing</a:t>
            </a:r>
            <a:r>
              <a:rPr lang="en-NZ" sz="2400" b="1" dirty="0" smtClean="0">
                <a:latin typeface="Arial" panose="020B0604020202020204" pitchFamily="34" charset="0"/>
                <a:cs typeface="Arial" panose="020B0604020202020204" pitchFamily="34" charset="0"/>
              </a:rPr>
              <a:t> … therefore it is about the reasons one wishes to be alive.”</a:t>
            </a:r>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151871"/>
            <a:ext cx="2612975" cy="3964233"/>
          </a:xfrm>
          <a:prstGeom prst="rect">
            <a:avLst/>
          </a:prstGeom>
        </p:spPr>
      </p:pic>
    </p:spTree>
    <p:extLst>
      <p:ext uri="{BB962C8B-B14F-4D97-AF65-F5344CB8AC3E}">
        <p14:creationId xmlns:p14="http://schemas.microsoft.com/office/powerpoint/2010/main" val="305717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700808"/>
            <a:ext cx="8229600" cy="4525962"/>
          </a:xfrm>
        </p:spPr>
        <p:txBody>
          <a:bodyPr>
            <a:normAutofit/>
          </a:bodyPr>
          <a:lstStyle/>
          <a:p>
            <a:pPr marL="179387" lvl="1" indent="0">
              <a:buNone/>
            </a:pPr>
            <a:endParaRPr lang="en-NZ" sz="3600" b="1" dirty="0" smtClean="0">
              <a:solidFill>
                <a:srgbClr val="0070C0"/>
              </a:solidFill>
              <a:latin typeface="Arial" panose="020B0604020202020204" pitchFamily="34" charset="0"/>
              <a:cs typeface="Arial" panose="020B0604020202020204" pitchFamily="34" charset="0"/>
            </a:endParaRPr>
          </a:p>
          <a:p>
            <a:pPr marL="179387" lvl="1" indent="0" algn="ctr">
              <a:buNone/>
            </a:pPr>
            <a:r>
              <a:rPr lang="en-NZ" sz="4000" b="1" dirty="0" smtClean="0">
                <a:latin typeface="Arial" panose="020B0604020202020204" pitchFamily="34" charset="0"/>
                <a:cs typeface="Arial" panose="020B0604020202020204" pitchFamily="34" charset="0"/>
              </a:rPr>
              <a:t>Thank you</a:t>
            </a:r>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123421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500746" cy="792162"/>
          </a:xfrm>
        </p:spPr>
        <p:txBody>
          <a:bodyPr>
            <a:normAutofit/>
          </a:bodyPr>
          <a:lstStyle/>
          <a:p>
            <a:pPr lvl="0"/>
            <a:r>
              <a:rPr lang="en-NZ" sz="3200" b="1" dirty="0">
                <a:solidFill>
                  <a:srgbClr val="0070C0"/>
                </a:solidFill>
                <a:latin typeface="Arial" panose="020B0604020202020204" pitchFamily="34" charset="0"/>
                <a:cs typeface="Arial" panose="020B0604020202020204" pitchFamily="34" charset="0"/>
              </a:rPr>
              <a:t>Determinants of health and wellbeing</a:t>
            </a:r>
          </a:p>
        </p:txBody>
      </p:sp>
      <p:sp>
        <p:nvSpPr>
          <p:cNvPr id="3" name="Content Placeholder 2"/>
          <p:cNvSpPr>
            <a:spLocks noGrp="1"/>
          </p:cNvSpPr>
          <p:nvPr>
            <p:ph idx="1"/>
          </p:nvPr>
        </p:nvSpPr>
        <p:spPr>
          <a:xfrm>
            <a:off x="507604" y="1844824"/>
            <a:ext cx="8229600" cy="4525962"/>
          </a:xfrm>
        </p:spPr>
        <p:txBody>
          <a:bodyPr>
            <a:normAutofit/>
          </a:bodyPr>
          <a:lstStyle/>
          <a:p>
            <a:pPr marL="457200" lvl="0" indent="-457200">
              <a:buFont typeface="+mj-lt"/>
              <a:buAutoNum type="arabicPeriod"/>
            </a:pPr>
            <a:endParaRPr lang="en-NZ" sz="2400" b="1" dirty="0" smtClean="0"/>
          </a:p>
          <a:p>
            <a:pPr marL="0" lvl="0" indent="0" algn="ctr"/>
            <a:endParaRPr lang="en-NZ" sz="2400" b="1" i="1" dirty="0" smtClean="0">
              <a:solidFill>
                <a:srgbClr val="00B0F0"/>
              </a:solidFill>
            </a:endParaRPr>
          </a:p>
          <a:p>
            <a:pPr marL="0" lvl="0" indent="0" algn="ctr"/>
            <a:endParaRPr lang="en-NZ" sz="2400" b="1" dirty="0" smtClean="0"/>
          </a:p>
          <a:p>
            <a:pPr marL="0" lvl="0" indent="0"/>
            <a:endParaRPr lang="en-NZ" sz="2400" b="1" dirty="0"/>
          </a:p>
          <a:p>
            <a:pPr marL="457200" lvl="0" indent="-457200">
              <a:buFont typeface="+mj-lt"/>
              <a:buAutoNum type="arabicPeriod"/>
            </a:pPr>
            <a:endParaRPr lang="en-NZ" sz="4000" b="1" dirty="0"/>
          </a:p>
          <a:p>
            <a:pPr lvl="1"/>
            <a:endParaRPr lang="en-NZ" sz="2200" dirty="0" smtClean="0"/>
          </a:p>
          <a:p>
            <a:pPr lvl="1"/>
            <a:endParaRPr lang="en-NZ" sz="2000" dirty="0" smtClean="0"/>
          </a:p>
          <a:p>
            <a:pPr marL="179387" lvl="1" indent="0">
              <a:buNone/>
            </a:pPr>
            <a:endParaRPr lang="en-NZ" sz="2000" dirty="0" smtClean="0"/>
          </a:p>
          <a:p>
            <a:pPr lvl="1"/>
            <a:endParaRPr lang="en-NZ" sz="2600" dirty="0"/>
          </a:p>
        </p:txBody>
      </p:sp>
      <p:graphicFrame>
        <p:nvGraphicFramePr>
          <p:cNvPr id="5" name="Chart 4"/>
          <p:cNvGraphicFramePr/>
          <p:nvPr>
            <p:extLst/>
          </p:nvPr>
        </p:nvGraphicFramePr>
        <p:xfrm>
          <a:off x="507604" y="1844824"/>
          <a:ext cx="7993607" cy="38560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9689" y="6032738"/>
            <a:ext cx="8676456" cy="553998"/>
          </a:xfrm>
          <a:prstGeom prst="rect">
            <a:avLst/>
          </a:prstGeom>
          <a:noFill/>
        </p:spPr>
        <p:txBody>
          <a:bodyPr wrap="square" rtlCol="0">
            <a:spAutoFit/>
          </a:bodyPr>
          <a:lstStyle/>
          <a:p>
            <a:r>
              <a:rPr lang="en-NZ" sz="1200" dirty="0"/>
              <a:t>J.M. McGinnis et al., “The Case for More Active Policy Attention to Health Promotion,” Health Affairs 21, no. 2 (2002):78–93</a:t>
            </a:r>
          </a:p>
          <a:p>
            <a:endParaRPr lang="en-NZ" dirty="0"/>
          </a:p>
        </p:txBody>
      </p:sp>
    </p:spTree>
    <p:extLst>
      <p:ext uri="{BB962C8B-B14F-4D97-AF65-F5344CB8AC3E}">
        <p14:creationId xmlns:p14="http://schemas.microsoft.com/office/powerpoint/2010/main" val="3273964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08912" cy="807134"/>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Current system </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11350"/>
            <a:ext cx="8208912" cy="4741986"/>
          </a:xfrm>
        </p:spPr>
        <p:txBody>
          <a:bodyPr>
            <a:noAutofit/>
          </a:bodyPr>
          <a:lstStyle/>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Public health system funded by taxation</a:t>
            </a:r>
          </a:p>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20% of Government’s annual operating budget</a:t>
            </a:r>
          </a:p>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Hospital treatments – free</a:t>
            </a:r>
          </a:p>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Primary care – subsidised</a:t>
            </a:r>
          </a:p>
          <a:p>
            <a:pPr marL="636587" lvl="1" indent="-457200">
              <a:buFont typeface="+mj-lt"/>
              <a:buAutoNum type="arabicPeriod"/>
            </a:pPr>
            <a:r>
              <a:rPr lang="en-NZ" sz="2000" b="1" dirty="0">
                <a:latin typeface="Arial" panose="020B0604020202020204" pitchFamily="34" charset="0"/>
                <a:cs typeface="Arial" panose="020B0604020202020204" pitchFamily="34" charset="0"/>
              </a:rPr>
              <a:t>Maternity &amp; well child services </a:t>
            </a:r>
            <a:r>
              <a:rPr lang="en-NZ" sz="2000" b="1" dirty="0" smtClean="0">
                <a:latin typeface="Arial" panose="020B0604020202020204" pitchFamily="34" charset="0"/>
                <a:cs typeface="Arial" panose="020B0604020202020204" pitchFamily="34" charset="0"/>
              </a:rPr>
              <a:t>– free</a:t>
            </a:r>
          </a:p>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Aged care services - subsidised</a:t>
            </a:r>
            <a:endParaRPr lang="en-NZ" sz="2000" b="1" dirty="0">
              <a:latin typeface="Arial" panose="020B0604020202020204" pitchFamily="34" charset="0"/>
              <a:cs typeface="Arial" panose="020B0604020202020204" pitchFamily="34" charset="0"/>
            </a:endParaRPr>
          </a:p>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Pharmaceuticals – subsidised</a:t>
            </a:r>
          </a:p>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Dental care – free up to certain age</a:t>
            </a:r>
          </a:p>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Screening services – free</a:t>
            </a:r>
          </a:p>
          <a:p>
            <a:pPr marL="636587" lvl="1" indent="-457200">
              <a:buFont typeface="+mj-lt"/>
              <a:buAutoNum type="arabicPeriod"/>
            </a:pPr>
            <a:r>
              <a:rPr lang="en-NZ" sz="2000" b="1" dirty="0" smtClean="0">
                <a:latin typeface="Arial" panose="020B0604020202020204" pitchFamily="34" charset="0"/>
                <a:cs typeface="Arial" panose="020B0604020202020204" pitchFamily="34" charset="0"/>
              </a:rPr>
              <a:t>Public health services: prevent, protect, promote</a:t>
            </a:r>
          </a:p>
          <a:p>
            <a:pPr marL="179387" lvl="1" indent="0">
              <a:buNone/>
            </a:pPr>
            <a:endParaRPr lang="en-NZ" sz="2000" b="1" dirty="0" smtClean="0"/>
          </a:p>
          <a:p>
            <a:pPr marL="179387" lvl="1" indent="0">
              <a:buNone/>
            </a:pPr>
            <a:endParaRPr lang="en-NZ" sz="20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2000" b="1" i="1" dirty="0" smtClean="0">
              <a:solidFill>
                <a:srgbClr val="0070C0"/>
              </a:solidFill>
            </a:endParaRPr>
          </a:p>
          <a:p>
            <a:pPr lvl="1"/>
            <a:endParaRPr lang="en-NZ" sz="2000" b="1" dirty="0" smtClean="0"/>
          </a:p>
          <a:p>
            <a:pPr marL="179387" lvl="1" indent="0" algn="ctr">
              <a:buNone/>
            </a:pPr>
            <a:endParaRPr lang="en-NZ" sz="2000" b="1" dirty="0" smtClean="0"/>
          </a:p>
          <a:p>
            <a:pPr lvl="1"/>
            <a:endParaRPr lang="en-NZ" sz="2000" b="1" dirty="0" smtClean="0"/>
          </a:p>
          <a:p>
            <a:pPr marL="179387" lvl="1" indent="0">
              <a:buNone/>
            </a:pPr>
            <a:endParaRPr lang="en-NZ" sz="2000" dirty="0" smtClean="0"/>
          </a:p>
          <a:p>
            <a:pPr lvl="1"/>
            <a:endParaRPr lang="en-NZ" sz="2000" dirty="0"/>
          </a:p>
        </p:txBody>
      </p:sp>
    </p:spTree>
    <p:extLst>
      <p:ext uri="{BB962C8B-B14F-4D97-AF65-F5344CB8AC3E}">
        <p14:creationId xmlns:p14="http://schemas.microsoft.com/office/powerpoint/2010/main" val="3821606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21666"/>
            <a:ext cx="8208912" cy="807134"/>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Current system - Challenges </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916832"/>
            <a:ext cx="8208912" cy="4741986"/>
          </a:xfrm>
        </p:spPr>
        <p:txBody>
          <a:bodyPr>
            <a:normAutofit fontScale="85000" lnSpcReduction="20000"/>
          </a:bodyPr>
          <a:lstStyle/>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Unfinished business (quality, access, waiting time, co- payment, outcomes)</a:t>
            </a:r>
          </a:p>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Shifting burden of diseases (lifestyle &amp; life-long)</a:t>
            </a:r>
          </a:p>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National emergencies- pandemics, earthquakes, floods</a:t>
            </a:r>
          </a:p>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Finding your way around the system</a:t>
            </a:r>
          </a:p>
          <a:p>
            <a:pPr marL="636587" lvl="1" indent="-457200">
              <a:lnSpc>
                <a:spcPct val="110000"/>
              </a:lnSpc>
              <a:buFont typeface="+mj-lt"/>
              <a:buAutoNum type="arabicPeriod"/>
            </a:pPr>
            <a:r>
              <a:rPr lang="en-NZ" sz="2600" b="1" dirty="0">
                <a:solidFill>
                  <a:srgbClr val="004071"/>
                </a:solidFill>
                <a:latin typeface="Arial" panose="020B0604020202020204" pitchFamily="34" charset="0"/>
                <a:cs typeface="Arial" panose="020B0604020202020204" pitchFamily="34" charset="0"/>
              </a:rPr>
              <a:t>D</a:t>
            </a:r>
            <a:r>
              <a:rPr lang="en-NZ" sz="2600" b="1" dirty="0" smtClean="0">
                <a:solidFill>
                  <a:srgbClr val="004071"/>
                </a:solidFill>
                <a:latin typeface="Arial" panose="020B0604020202020204" pitchFamily="34" charset="0"/>
                <a:cs typeface="Arial" panose="020B0604020202020204" pitchFamily="34" charset="0"/>
              </a:rPr>
              <a:t>emographics</a:t>
            </a:r>
            <a:r>
              <a:rPr lang="en-NZ" sz="2600" b="1" dirty="0" smtClean="0">
                <a:latin typeface="Arial" panose="020B0604020202020204" pitchFamily="34" charset="0"/>
                <a:cs typeface="Arial" panose="020B0604020202020204" pitchFamily="34" charset="0"/>
              </a:rPr>
              <a:t>, social norms, political, economic, environmental &amp; climate</a:t>
            </a:r>
          </a:p>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Public expectations &amp; </a:t>
            </a:r>
            <a:r>
              <a:rPr lang="en-NZ" sz="2600" b="1" dirty="0" smtClean="0">
                <a:solidFill>
                  <a:srgbClr val="004071"/>
                </a:solidFill>
                <a:latin typeface="Arial" panose="020B0604020202020204" pitchFamily="34" charset="0"/>
                <a:cs typeface="Arial" panose="020B0604020202020204" pitchFamily="34" charset="0"/>
              </a:rPr>
              <a:t>digital consumers</a:t>
            </a:r>
            <a:endParaRPr lang="en-NZ" sz="2600" b="1" dirty="0" smtClean="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r>
              <a:rPr lang="en-NZ" sz="2600" b="1" dirty="0" smtClean="0">
                <a:latin typeface="Arial" panose="020B0604020202020204" pitchFamily="34" charset="0"/>
                <a:cs typeface="Arial" panose="020B0604020202020204" pitchFamily="34" charset="0"/>
              </a:rPr>
              <a:t>Rapid changes in </a:t>
            </a:r>
            <a:r>
              <a:rPr lang="en-NZ" sz="2600" b="1" dirty="0" smtClean="0">
                <a:solidFill>
                  <a:srgbClr val="004071"/>
                </a:solidFill>
                <a:latin typeface="Arial" panose="020B0604020202020204" pitchFamily="34" charset="0"/>
                <a:cs typeface="Arial" panose="020B0604020202020204" pitchFamily="34" charset="0"/>
              </a:rPr>
              <a:t>Technology &amp; Knowledge</a:t>
            </a:r>
            <a:endParaRPr lang="en-NZ" sz="2600" b="1" dirty="0" smtClean="0">
              <a:latin typeface="Arial" panose="020B0604020202020204" pitchFamily="34" charset="0"/>
              <a:cs typeface="Arial" panose="020B0604020202020204" pitchFamily="34" charset="0"/>
            </a:endParaRPr>
          </a:p>
          <a:p>
            <a:pPr marL="179387" lvl="1" indent="0">
              <a:lnSpc>
                <a:spcPct val="110000"/>
              </a:lnSpc>
              <a:buNone/>
            </a:pPr>
            <a:endParaRPr lang="en-NZ" sz="2400" b="1" dirty="0" smtClean="0">
              <a:latin typeface="Arial" panose="020B0604020202020204" pitchFamily="34" charset="0"/>
              <a:cs typeface="Arial" panose="020B0604020202020204" pitchFamily="34" charset="0"/>
            </a:endParaRPr>
          </a:p>
          <a:p>
            <a:pPr marL="179387" lvl="1" indent="0">
              <a:lnSpc>
                <a:spcPct val="110000"/>
              </a:lnSpc>
              <a:buNone/>
            </a:pPr>
            <a:r>
              <a:rPr lang="en-NZ" sz="2400" b="1" dirty="0" smtClean="0">
                <a:latin typeface="Arial" panose="020B0604020202020204" pitchFamily="34" charset="0"/>
                <a:cs typeface="Arial" panose="020B0604020202020204" pitchFamily="34" charset="0"/>
              </a:rPr>
              <a:t> </a:t>
            </a:r>
          </a:p>
          <a:p>
            <a:pPr marL="179387" lvl="1" indent="0">
              <a:lnSpc>
                <a:spcPct val="110000"/>
              </a:lnSpc>
              <a:buNone/>
            </a:pPr>
            <a:endParaRPr lang="en-NZ" sz="2400" b="1" dirty="0" smtClean="0">
              <a:latin typeface="Arial" panose="020B0604020202020204" pitchFamily="34" charset="0"/>
              <a:cs typeface="Arial" panose="020B0604020202020204" pitchFamily="34" charset="0"/>
            </a:endParaRPr>
          </a:p>
          <a:p>
            <a:pPr marL="636587" lvl="1" indent="-457200">
              <a:buFont typeface="+mj-lt"/>
              <a:buAutoNum type="arabicPeriod"/>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2360183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04" y="821666"/>
            <a:ext cx="8208912" cy="807134"/>
          </a:xfrm>
        </p:spPr>
        <p:txBody>
          <a:bodyPr>
            <a:normAutofit fontScale="90000"/>
          </a:bodyPr>
          <a:lstStyle/>
          <a:p>
            <a:r>
              <a:rPr lang="en-NZ" sz="3200" b="1" dirty="0" smtClean="0">
                <a:solidFill>
                  <a:srgbClr val="0070C0"/>
                </a:solidFill>
                <a:latin typeface="Arial" panose="020B0604020202020204" pitchFamily="34" charset="0"/>
                <a:cs typeface="Arial" panose="020B0604020202020204" pitchFamily="34" charset="0"/>
              </a:rPr>
              <a:t>Current system – Challenges for Refugees </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916832"/>
            <a:ext cx="8208912" cy="4741986"/>
          </a:xfrm>
        </p:spPr>
        <p:txBody>
          <a:bodyPr>
            <a:normAutofit fontScale="92500" lnSpcReduction="20000"/>
          </a:bodyPr>
          <a:lstStyle/>
          <a:p>
            <a:pPr marL="636587" lvl="1" indent="-457200">
              <a:lnSpc>
                <a:spcPct val="110000"/>
              </a:lnSpc>
              <a:buFont typeface="+mj-lt"/>
              <a:buAutoNum type="arabicPeriod"/>
            </a:pPr>
            <a:r>
              <a:rPr lang="en-NZ" sz="2400" b="1" dirty="0" smtClean="0">
                <a:latin typeface="Arial" panose="020B0604020202020204" pitchFamily="34" charset="0"/>
                <a:cs typeface="Arial" panose="020B0604020202020204" pitchFamily="34" charset="0"/>
              </a:rPr>
              <a:t>Culture &amp; values</a:t>
            </a:r>
          </a:p>
          <a:p>
            <a:pPr marL="636587" lvl="1" indent="-457200">
              <a:lnSpc>
                <a:spcPct val="110000"/>
              </a:lnSpc>
              <a:buFont typeface="+mj-lt"/>
              <a:buAutoNum type="arabicPeriod"/>
            </a:pPr>
            <a:endParaRPr lang="en-NZ" sz="2400" b="1" dirty="0" smtClean="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r>
              <a:rPr lang="en-NZ" sz="2400" b="1" dirty="0" smtClean="0">
                <a:latin typeface="Arial" panose="020B0604020202020204" pitchFamily="34" charset="0"/>
                <a:cs typeface="Arial" panose="020B0604020202020204" pitchFamily="34" charset="0"/>
              </a:rPr>
              <a:t>Language</a:t>
            </a:r>
          </a:p>
          <a:p>
            <a:pPr marL="636587" lvl="1" indent="-457200">
              <a:lnSpc>
                <a:spcPct val="110000"/>
              </a:lnSpc>
              <a:buFont typeface="+mj-lt"/>
              <a:buAutoNum type="arabicPeriod"/>
            </a:pPr>
            <a:endParaRPr lang="en-NZ" sz="2400" b="1" dirty="0" smtClean="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r>
              <a:rPr lang="en-NZ" sz="2400" b="1" dirty="0" smtClean="0">
                <a:latin typeface="Arial" panose="020B0604020202020204" pitchFamily="34" charset="0"/>
                <a:cs typeface="Arial" panose="020B0604020202020204" pitchFamily="34" charset="0"/>
              </a:rPr>
              <a:t>Environment</a:t>
            </a:r>
          </a:p>
          <a:p>
            <a:pPr marL="636587" lvl="1" indent="-457200">
              <a:lnSpc>
                <a:spcPct val="110000"/>
              </a:lnSpc>
              <a:buFont typeface="+mj-lt"/>
              <a:buAutoNum type="arabicPeriod"/>
            </a:pPr>
            <a:endParaRPr lang="en-NZ" sz="2400" b="1" dirty="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r>
              <a:rPr lang="en-NZ" sz="2400" b="1" dirty="0" smtClean="0">
                <a:latin typeface="Arial" panose="020B0604020202020204" pitchFamily="34" charset="0"/>
                <a:cs typeface="Arial" panose="020B0604020202020204" pitchFamily="34" charset="0"/>
              </a:rPr>
              <a:t>Experience &amp; journey</a:t>
            </a:r>
          </a:p>
          <a:p>
            <a:pPr marL="636587" lvl="1" indent="-457200">
              <a:lnSpc>
                <a:spcPct val="110000"/>
              </a:lnSpc>
              <a:buFont typeface="+mj-lt"/>
              <a:buAutoNum type="arabicPeriod"/>
            </a:pPr>
            <a:endParaRPr lang="en-NZ" sz="2400" b="1" dirty="0">
              <a:latin typeface="Arial" panose="020B0604020202020204" pitchFamily="34" charset="0"/>
              <a:cs typeface="Arial" panose="020B0604020202020204" pitchFamily="34" charset="0"/>
            </a:endParaRPr>
          </a:p>
          <a:p>
            <a:pPr marL="636587" lvl="1" indent="-457200">
              <a:lnSpc>
                <a:spcPct val="110000"/>
              </a:lnSpc>
              <a:buFont typeface="+mj-lt"/>
              <a:buAutoNum type="arabicPeriod"/>
            </a:pPr>
            <a:r>
              <a:rPr lang="en-NZ" sz="2400" b="1" dirty="0" smtClean="0">
                <a:latin typeface="Arial" panose="020B0604020202020204" pitchFamily="34" charset="0"/>
                <a:cs typeface="Arial" panose="020B0604020202020204" pitchFamily="34" charset="0"/>
              </a:rPr>
              <a:t>Expectations</a:t>
            </a:r>
          </a:p>
          <a:p>
            <a:pPr marL="179387" lvl="1" indent="0">
              <a:lnSpc>
                <a:spcPct val="110000"/>
              </a:lnSpc>
              <a:buNone/>
            </a:pPr>
            <a:r>
              <a:rPr lang="en-NZ" sz="2400" b="1" dirty="0" smtClean="0">
                <a:latin typeface="Arial" panose="020B0604020202020204" pitchFamily="34" charset="0"/>
                <a:cs typeface="Arial" panose="020B0604020202020204" pitchFamily="34" charset="0"/>
              </a:rPr>
              <a:t> </a:t>
            </a:r>
          </a:p>
          <a:p>
            <a:pPr marL="179387" lvl="1" indent="0">
              <a:lnSpc>
                <a:spcPct val="110000"/>
              </a:lnSpc>
              <a:buNone/>
            </a:pPr>
            <a:endParaRPr lang="en-NZ" sz="2400" b="1" dirty="0" smtClean="0">
              <a:latin typeface="Arial" panose="020B0604020202020204" pitchFamily="34" charset="0"/>
              <a:cs typeface="Arial" panose="020B0604020202020204" pitchFamily="34" charset="0"/>
            </a:endParaRPr>
          </a:p>
          <a:p>
            <a:pPr marL="636587" lvl="1" indent="-457200">
              <a:buFont typeface="+mj-lt"/>
              <a:buAutoNum type="arabicPeriod"/>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2091713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100000">
            <a:off x="1561950" y="2001150"/>
            <a:ext cx="4176464" cy="4741986"/>
          </a:xfrm>
        </p:spPr>
        <p:txBody>
          <a:bodyPr>
            <a:normAutofit/>
          </a:bodyPr>
          <a:lstStyle/>
          <a:p>
            <a:pPr lvl="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Multiple drivers </a:t>
            </a:r>
          </a:p>
          <a:p>
            <a:pPr lvl="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Constant change</a:t>
            </a:r>
          </a:p>
          <a:p>
            <a:pPr lvl="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Smaller window </a:t>
            </a:r>
          </a:p>
          <a:p>
            <a:pPr lvl="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Converge</a:t>
            </a:r>
          </a:p>
          <a:p>
            <a:pPr lvl="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Unpredictable</a:t>
            </a:r>
          </a:p>
          <a:p>
            <a:pPr lvl="0">
              <a:buFont typeface="Arial" panose="020B0604020202020204" pitchFamily="34" charset="0"/>
              <a:buChar char="•"/>
            </a:pPr>
            <a:endParaRPr lang="en-NZ" sz="2400" b="1" dirty="0" smtClean="0">
              <a:latin typeface="Arial" panose="020B0604020202020204" pitchFamily="34" charset="0"/>
              <a:cs typeface="Arial" panose="020B0604020202020204" pitchFamily="34" charset="0"/>
            </a:endParaRPr>
          </a:p>
          <a:p>
            <a:pPr lvl="0">
              <a:buFont typeface="+mj-lt"/>
              <a:buAutoNum type="arabicPeriod"/>
            </a:pPr>
            <a:endParaRPr lang="en-NZ" sz="2400" b="1" dirty="0" smtClean="0"/>
          </a:p>
          <a:p>
            <a:pPr lvl="0">
              <a:buFont typeface="+mj-lt"/>
              <a:buAutoNum type="arabicPeriod"/>
            </a:pPr>
            <a:endParaRPr lang="en-NZ" sz="2400" b="1" dirty="0" smtClean="0"/>
          </a:p>
          <a:p>
            <a:pPr lvl="1"/>
            <a:endParaRPr lang="en-NZ" sz="2200" dirty="0" smtClean="0"/>
          </a:p>
          <a:p>
            <a:pPr lvl="1"/>
            <a:endParaRPr lang="en-NZ" sz="2000" dirty="0" smtClean="0"/>
          </a:p>
          <a:p>
            <a:pPr marL="179387" lvl="1" indent="0">
              <a:buNone/>
            </a:pPr>
            <a:endParaRPr lang="en-NZ" sz="2000" dirty="0" smtClean="0"/>
          </a:p>
          <a:p>
            <a:pPr lvl="1"/>
            <a:endParaRPr lang="en-NZ" sz="2600" dirty="0"/>
          </a:p>
        </p:txBody>
      </p:sp>
      <p:sp>
        <p:nvSpPr>
          <p:cNvPr id="5" name="TextBox 4"/>
          <p:cNvSpPr txBox="1"/>
          <p:nvPr/>
        </p:nvSpPr>
        <p:spPr>
          <a:xfrm>
            <a:off x="4772562" y="1844824"/>
            <a:ext cx="3816424" cy="3785652"/>
          </a:xfrm>
          <a:prstGeom prst="rect">
            <a:avLst/>
          </a:prstGeom>
          <a:noFill/>
        </p:spPr>
        <p:txBody>
          <a:bodyPr wrap="square" rtlCol="0">
            <a:spAutoFit/>
          </a:bodyPr>
          <a:lstStyle/>
          <a:p>
            <a:pPr lvl="0"/>
            <a:endParaRPr lang="en-NZ" sz="2400" b="1" dirty="0">
              <a:latin typeface="Georgia" panose="02040502050405020303" pitchFamily="18" charset="0"/>
            </a:endParaRPr>
          </a:p>
          <a:p>
            <a:pPr marL="342900" lvl="0" indent="-34290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Volatile</a:t>
            </a:r>
          </a:p>
          <a:p>
            <a:pPr marL="342900" lvl="0" indent="-342900">
              <a:buFont typeface="Arial" panose="020B0604020202020204" pitchFamily="34" charset="0"/>
              <a:buChar char="•"/>
            </a:pPr>
            <a:endParaRPr lang="en-NZ" sz="24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NZ" sz="2400" b="1" dirty="0">
                <a:latin typeface="Arial" panose="020B0604020202020204" pitchFamily="34" charset="0"/>
                <a:cs typeface="Arial" panose="020B0604020202020204" pitchFamily="34" charset="0"/>
              </a:rPr>
              <a:t>Fast </a:t>
            </a:r>
            <a:r>
              <a:rPr lang="en-NZ" sz="2400" b="1" dirty="0" smtClean="0">
                <a:latin typeface="Arial" panose="020B0604020202020204" pitchFamily="34" charset="0"/>
                <a:cs typeface="Arial" panose="020B0604020202020204" pitchFamily="34" charset="0"/>
              </a:rPr>
              <a:t>pace</a:t>
            </a:r>
          </a:p>
          <a:p>
            <a:pPr marL="342900" lvl="0" indent="-342900">
              <a:buFont typeface="Arial" panose="020B0604020202020204" pitchFamily="34" charset="0"/>
              <a:buChar char="•"/>
            </a:pPr>
            <a:endParaRPr lang="en-NZ" sz="24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Disruptive</a:t>
            </a:r>
          </a:p>
          <a:p>
            <a:pPr marL="342900" lvl="0" indent="-342900">
              <a:buFont typeface="Arial" panose="020B0604020202020204" pitchFamily="34" charset="0"/>
              <a:buChar char="•"/>
            </a:pPr>
            <a:endParaRPr lang="en-NZ" sz="24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Scale</a:t>
            </a:r>
          </a:p>
          <a:p>
            <a:pPr marL="342900" lvl="0" indent="-342900">
              <a:buFont typeface="Arial" panose="020B0604020202020204" pitchFamily="34" charset="0"/>
              <a:buChar char="•"/>
            </a:pPr>
            <a:endParaRPr lang="en-NZ" sz="24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NZ" sz="2400" b="1" dirty="0" smtClean="0">
                <a:latin typeface="Arial" panose="020B0604020202020204" pitchFamily="34" charset="0"/>
                <a:cs typeface="Arial" panose="020B0604020202020204" pitchFamily="34" charset="0"/>
              </a:rPr>
              <a:t>Impact</a:t>
            </a:r>
            <a:endParaRPr lang="en-NZ" sz="2400" b="1"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440690" y="764667"/>
            <a:ext cx="8136904" cy="86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400" kern="1200">
                <a:solidFill>
                  <a:schemeClr val="tx1"/>
                </a:solidFill>
                <a:latin typeface="Georgia" pitchFamily="18" charset="0"/>
                <a:ea typeface="+mj-ea"/>
                <a:cs typeface="+mj-cs"/>
              </a:defRPr>
            </a:lvl1pPr>
            <a:lvl2pPr algn="l" rtl="0" eaLnBrk="0" fontAlgn="base" hangingPunct="0">
              <a:spcBef>
                <a:spcPct val="0"/>
              </a:spcBef>
              <a:spcAft>
                <a:spcPct val="0"/>
              </a:spcAft>
              <a:defRPr sz="2400">
                <a:solidFill>
                  <a:schemeClr val="tx1"/>
                </a:solidFill>
                <a:latin typeface="Georgia" pitchFamily="18" charset="0"/>
              </a:defRPr>
            </a:lvl2pPr>
            <a:lvl3pPr algn="l" rtl="0" eaLnBrk="0" fontAlgn="base" hangingPunct="0">
              <a:spcBef>
                <a:spcPct val="0"/>
              </a:spcBef>
              <a:spcAft>
                <a:spcPct val="0"/>
              </a:spcAft>
              <a:defRPr sz="2400">
                <a:solidFill>
                  <a:schemeClr val="tx1"/>
                </a:solidFill>
                <a:latin typeface="Georgia" pitchFamily="18" charset="0"/>
              </a:defRPr>
            </a:lvl3pPr>
            <a:lvl4pPr algn="l" rtl="0" eaLnBrk="0" fontAlgn="base" hangingPunct="0">
              <a:spcBef>
                <a:spcPct val="0"/>
              </a:spcBef>
              <a:spcAft>
                <a:spcPct val="0"/>
              </a:spcAft>
              <a:defRPr sz="2400">
                <a:solidFill>
                  <a:schemeClr val="tx1"/>
                </a:solidFill>
                <a:latin typeface="Georgia" pitchFamily="18" charset="0"/>
              </a:defRPr>
            </a:lvl4pPr>
            <a:lvl5pPr algn="l" rtl="0" eaLnBrk="0" fontAlgn="base" hangingPunct="0">
              <a:spcBef>
                <a:spcPct val="0"/>
              </a:spcBef>
              <a:spcAft>
                <a:spcPct val="0"/>
              </a:spcAft>
              <a:defRPr sz="2400">
                <a:solidFill>
                  <a:schemeClr val="tx1"/>
                </a:solidFill>
                <a:latin typeface="Georgia" pitchFamily="18" charset="0"/>
              </a:defRPr>
            </a:lvl5pPr>
            <a:lvl6pPr marL="457200" algn="l" rtl="0" fontAlgn="base">
              <a:spcBef>
                <a:spcPct val="0"/>
              </a:spcBef>
              <a:spcAft>
                <a:spcPct val="0"/>
              </a:spcAft>
              <a:defRPr sz="2400">
                <a:solidFill>
                  <a:schemeClr val="tx1"/>
                </a:solidFill>
                <a:latin typeface="Georgia" pitchFamily="18" charset="0"/>
              </a:defRPr>
            </a:lvl6pPr>
            <a:lvl7pPr marL="914400" algn="l" rtl="0" fontAlgn="base">
              <a:spcBef>
                <a:spcPct val="0"/>
              </a:spcBef>
              <a:spcAft>
                <a:spcPct val="0"/>
              </a:spcAft>
              <a:defRPr sz="2400">
                <a:solidFill>
                  <a:schemeClr val="tx1"/>
                </a:solidFill>
                <a:latin typeface="Georgia" pitchFamily="18" charset="0"/>
              </a:defRPr>
            </a:lvl7pPr>
            <a:lvl8pPr marL="1371600" algn="l" rtl="0" fontAlgn="base">
              <a:spcBef>
                <a:spcPct val="0"/>
              </a:spcBef>
              <a:spcAft>
                <a:spcPct val="0"/>
              </a:spcAft>
              <a:defRPr sz="2400">
                <a:solidFill>
                  <a:schemeClr val="tx1"/>
                </a:solidFill>
                <a:latin typeface="Georgia" pitchFamily="18" charset="0"/>
              </a:defRPr>
            </a:lvl8pPr>
            <a:lvl9pPr marL="1828800" algn="l" rtl="0" fontAlgn="base">
              <a:spcBef>
                <a:spcPct val="0"/>
              </a:spcBef>
              <a:spcAft>
                <a:spcPct val="0"/>
              </a:spcAft>
              <a:defRPr sz="2400">
                <a:solidFill>
                  <a:schemeClr val="tx1"/>
                </a:solidFill>
                <a:latin typeface="Georgia" pitchFamily="18" charset="0"/>
              </a:defRPr>
            </a:lvl9pPr>
          </a:lstStyle>
          <a:p>
            <a:r>
              <a:rPr lang="en-NZ" sz="3200" b="1" dirty="0" smtClean="0">
                <a:solidFill>
                  <a:srgbClr val="0070C0"/>
                </a:solidFill>
                <a:latin typeface="Arial" panose="020B0604020202020204" pitchFamily="34" charset="0"/>
                <a:cs typeface="Arial" panose="020B0604020202020204" pitchFamily="34" charset="0"/>
              </a:rPr>
              <a:t>Complex change</a:t>
            </a:r>
            <a:endParaRPr lang="en-NZ"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25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83" y="692696"/>
            <a:ext cx="8213318" cy="888234"/>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Demographics</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4883" y="1988840"/>
            <a:ext cx="8213318" cy="4669978"/>
          </a:xfrm>
        </p:spPr>
        <p:txBody>
          <a:bodyPr>
            <a:normAutofit/>
          </a:bodyPr>
          <a:lstStyle/>
          <a:p>
            <a:pPr marL="179387" lvl="1" indent="0">
              <a:buNone/>
            </a:pPr>
            <a:r>
              <a:rPr lang="en-NZ" sz="2400" b="1" dirty="0" smtClean="0">
                <a:solidFill>
                  <a:schemeClr val="accent1"/>
                </a:solidFill>
                <a:latin typeface="Arial" panose="020B0604020202020204" pitchFamily="34" charset="0"/>
                <a:cs typeface="Arial" panose="020B0604020202020204" pitchFamily="34" charset="0"/>
              </a:rPr>
              <a:t>Total population</a:t>
            </a:r>
          </a:p>
          <a:p>
            <a:pPr marL="1344613" lvl="3" indent="-355600"/>
            <a:r>
              <a:rPr lang="en-NZ" sz="2400" b="1" dirty="0" smtClean="0">
                <a:latin typeface="Arial" panose="020B0604020202020204" pitchFamily="34" charset="0"/>
                <a:cs typeface="Arial" panose="020B0604020202020204" pitchFamily="34" charset="0"/>
              </a:rPr>
              <a:t>2013 </a:t>
            </a:r>
            <a:r>
              <a:rPr lang="en-NZ" sz="2400" b="1" dirty="0">
                <a:latin typeface="Arial" panose="020B0604020202020204" pitchFamily="34" charset="0"/>
                <a:cs typeface="Arial" panose="020B0604020202020204" pitchFamily="34" charset="0"/>
              </a:rPr>
              <a:t>– </a:t>
            </a:r>
            <a:r>
              <a:rPr lang="en-NZ" sz="2400" b="1" dirty="0" smtClean="0">
                <a:latin typeface="Arial" panose="020B0604020202020204" pitchFamily="34" charset="0"/>
                <a:cs typeface="Arial" panose="020B0604020202020204" pitchFamily="34" charset="0"/>
              </a:rPr>
              <a:t>4.4m</a:t>
            </a:r>
          </a:p>
          <a:p>
            <a:pPr marL="1344613" lvl="3" indent="-355600"/>
            <a:endParaRPr lang="en-NZ" sz="2400" b="1" dirty="0">
              <a:latin typeface="Arial" panose="020B0604020202020204" pitchFamily="34" charset="0"/>
              <a:cs typeface="Arial" panose="020B0604020202020204" pitchFamily="34" charset="0"/>
            </a:endParaRPr>
          </a:p>
          <a:p>
            <a:pPr marL="1344613" lvl="3" indent="-355600"/>
            <a:r>
              <a:rPr lang="en-NZ" sz="2400" b="1" dirty="0" smtClean="0">
                <a:latin typeface="Arial" panose="020B0604020202020204" pitchFamily="34" charset="0"/>
                <a:cs typeface="Arial" panose="020B0604020202020204" pitchFamily="34" charset="0"/>
              </a:rPr>
              <a:t>2016 – 4.7m</a:t>
            </a:r>
          </a:p>
          <a:p>
            <a:pPr marL="1344613" lvl="3" indent="-355600"/>
            <a:endParaRPr lang="en-NZ" sz="2400" b="1" dirty="0" smtClean="0">
              <a:latin typeface="Arial" panose="020B0604020202020204" pitchFamily="34" charset="0"/>
              <a:cs typeface="Arial" panose="020B0604020202020204" pitchFamily="34" charset="0"/>
            </a:endParaRPr>
          </a:p>
          <a:p>
            <a:pPr marL="1344613" lvl="3" indent="-355600"/>
            <a:r>
              <a:rPr lang="en-NZ" sz="2400" b="1" dirty="0" smtClean="0">
                <a:latin typeface="Arial" panose="020B0604020202020204" pitchFamily="34" charset="0"/>
                <a:cs typeface="Arial" panose="020B0604020202020204" pitchFamily="34" charset="0"/>
              </a:rPr>
              <a:t>2043 </a:t>
            </a:r>
            <a:r>
              <a:rPr lang="en-NZ" sz="2400" b="1" dirty="0">
                <a:latin typeface="Arial" panose="020B0604020202020204" pitchFamily="34" charset="0"/>
                <a:cs typeface="Arial" panose="020B0604020202020204" pitchFamily="34" charset="0"/>
              </a:rPr>
              <a:t>– </a:t>
            </a:r>
            <a:r>
              <a:rPr lang="en-NZ" sz="2400" b="1" dirty="0" smtClean="0">
                <a:latin typeface="Arial" panose="020B0604020202020204" pitchFamily="34" charset="0"/>
                <a:cs typeface="Arial" panose="020B0604020202020204" pitchFamily="34" charset="0"/>
              </a:rPr>
              <a:t>6.5m*</a:t>
            </a:r>
          </a:p>
          <a:p>
            <a:pPr marL="534988" lvl="1" indent="-355600"/>
            <a:endParaRPr lang="en-NZ" sz="2400" b="1" dirty="0">
              <a:latin typeface="Arial" panose="020B0604020202020204" pitchFamily="34" charset="0"/>
              <a:cs typeface="Arial" panose="020B0604020202020204" pitchFamily="34" charset="0"/>
            </a:endParaRPr>
          </a:p>
          <a:p>
            <a:pPr marL="179388" lvl="1" indent="0">
              <a:buNone/>
            </a:pPr>
            <a:r>
              <a:rPr lang="en-NZ" sz="2400" b="1" dirty="0" smtClean="0">
                <a:latin typeface="Arial" panose="020B0604020202020204" pitchFamily="34" charset="0"/>
                <a:cs typeface="Arial" panose="020B0604020202020204" pitchFamily="34" charset="0"/>
              </a:rPr>
              <a:t>* (upper end 90% probability)</a:t>
            </a:r>
            <a:endParaRPr lang="en-NZ" sz="2400" b="1" dirty="0">
              <a:latin typeface="Arial" panose="020B0604020202020204" pitchFamily="34" charset="0"/>
              <a:cs typeface="Arial" panose="020B0604020202020204" pitchFamily="34" charset="0"/>
            </a:endParaRPr>
          </a:p>
          <a:p>
            <a:pPr marL="179388" lvl="1" indent="0">
              <a:buNone/>
            </a:pPr>
            <a:endParaRPr lang="en-NZ" sz="1300" b="1" dirty="0" smtClean="0">
              <a:latin typeface="Arial" panose="020B0604020202020204" pitchFamily="34" charset="0"/>
              <a:cs typeface="Arial" panose="020B0604020202020204" pitchFamily="34" charset="0"/>
            </a:endParaRPr>
          </a:p>
          <a:p>
            <a:pPr lvl="2"/>
            <a:endParaRPr lang="en-NZ" sz="2400" b="1" i="1" dirty="0"/>
          </a:p>
          <a:p>
            <a:pPr marL="179387" lvl="1" indent="0">
              <a:buNone/>
            </a:pPr>
            <a:endParaRPr lang="en-NZ" sz="2400" b="1" i="1" dirty="0" smtClean="0"/>
          </a:p>
          <a:p>
            <a:pPr lvl="2"/>
            <a:endParaRPr lang="en-NZ" sz="2400" b="1" i="1" dirty="0" smtClean="0"/>
          </a:p>
          <a:p>
            <a:pPr marL="636587" lvl="1" indent="-457200">
              <a:buFont typeface="+mj-lt"/>
              <a:buAutoNum type="arabicPeriod"/>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Tree>
    <p:extLst>
      <p:ext uri="{BB962C8B-B14F-4D97-AF65-F5344CB8AC3E}">
        <p14:creationId xmlns:p14="http://schemas.microsoft.com/office/powerpoint/2010/main" val="3371281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754392"/>
            <a:ext cx="8213318" cy="888234"/>
          </a:xfrm>
        </p:spPr>
        <p:txBody>
          <a:bodyPr>
            <a:normAutofit/>
          </a:bodyPr>
          <a:lstStyle/>
          <a:p>
            <a:r>
              <a:rPr lang="en-NZ" sz="3200" b="1" dirty="0" smtClean="0">
                <a:solidFill>
                  <a:srgbClr val="0070C0"/>
                </a:solidFill>
                <a:latin typeface="Arial" panose="020B0604020202020204" pitchFamily="34" charset="0"/>
                <a:cs typeface="Arial" panose="020B0604020202020204" pitchFamily="34" charset="0"/>
              </a:rPr>
              <a:t>Demographics cont.</a:t>
            </a:r>
            <a:endParaRPr lang="en-NZ"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700808"/>
            <a:ext cx="8429343" cy="4669978"/>
          </a:xfrm>
        </p:spPr>
        <p:txBody>
          <a:bodyPr>
            <a:normAutofit/>
          </a:bodyPr>
          <a:lstStyle/>
          <a:p>
            <a:pPr marL="179387" lvl="1" indent="0">
              <a:buNone/>
            </a:pPr>
            <a:r>
              <a:rPr lang="en-NZ" sz="2400" b="1" dirty="0" smtClean="0">
                <a:solidFill>
                  <a:schemeClr val="accent1"/>
                </a:solidFill>
                <a:latin typeface="Arial" panose="020B0604020202020204" pitchFamily="34" charset="0"/>
                <a:cs typeface="Arial" panose="020B0604020202020204" pitchFamily="34" charset="0"/>
              </a:rPr>
              <a:t>Total population 2016</a:t>
            </a:r>
          </a:p>
          <a:p>
            <a:pPr marL="534988" lvl="1" indent="-355600"/>
            <a:r>
              <a:rPr lang="en-NZ" sz="2200" b="1" dirty="0" smtClean="0">
                <a:latin typeface="Arial" panose="020B0604020202020204" pitchFamily="34" charset="0"/>
                <a:cs typeface="Arial" panose="020B0604020202020204" pitchFamily="34" charset="0"/>
              </a:rPr>
              <a:t>In 2016, the population grew by 97,300 or 2% to 4.7m, that’s twice the population of Invercargill</a:t>
            </a:r>
          </a:p>
          <a:p>
            <a:pPr marL="534988" lvl="1" indent="-355600"/>
            <a:r>
              <a:rPr lang="en-NZ" sz="2200" b="1" dirty="0" smtClean="0">
                <a:latin typeface="Arial" panose="020B0604020202020204" pitchFamily="34" charset="0"/>
                <a:cs typeface="Arial" panose="020B0604020202020204" pitchFamily="34" charset="0"/>
              </a:rPr>
              <a:t>The growth is made up of net birth &amp; death (28,200) and net migration (69,100)</a:t>
            </a:r>
          </a:p>
          <a:p>
            <a:pPr marL="179387" lvl="1" indent="0">
              <a:buNone/>
            </a:pPr>
            <a:r>
              <a:rPr lang="en-NZ" sz="2400" b="1" dirty="0" smtClean="0">
                <a:solidFill>
                  <a:schemeClr val="accent1"/>
                </a:solidFill>
                <a:latin typeface="Arial" panose="020B0604020202020204" pitchFamily="34" charset="0"/>
                <a:cs typeface="Arial" panose="020B0604020202020204" pitchFamily="34" charset="0"/>
              </a:rPr>
              <a:t> </a:t>
            </a:r>
          </a:p>
          <a:p>
            <a:pPr marL="179388" lvl="1" indent="0">
              <a:buNone/>
            </a:pPr>
            <a:endParaRPr lang="en-NZ" sz="1300" b="1" dirty="0" smtClean="0">
              <a:latin typeface="Arial" panose="020B0604020202020204" pitchFamily="34" charset="0"/>
              <a:cs typeface="Arial" panose="020B0604020202020204" pitchFamily="34" charset="0"/>
            </a:endParaRPr>
          </a:p>
          <a:p>
            <a:pPr lvl="2"/>
            <a:endParaRPr lang="en-NZ" sz="2400" b="1" i="1" dirty="0"/>
          </a:p>
          <a:p>
            <a:pPr marL="179387" lvl="1" indent="0">
              <a:buNone/>
            </a:pPr>
            <a:endParaRPr lang="en-NZ" sz="2400" b="1" i="1" dirty="0" smtClean="0"/>
          </a:p>
          <a:p>
            <a:pPr lvl="2"/>
            <a:endParaRPr lang="en-NZ" sz="2400" b="1" i="1" dirty="0" smtClean="0"/>
          </a:p>
          <a:p>
            <a:pPr marL="636587" lvl="1" indent="-457200">
              <a:buFont typeface="+mj-lt"/>
              <a:buAutoNum type="arabicPeriod"/>
            </a:pPr>
            <a:endParaRPr lang="en-NZ" sz="2400" b="1" i="1" dirty="0" smtClean="0"/>
          </a:p>
          <a:p>
            <a:pPr marL="179387" lvl="1" indent="0">
              <a:buNone/>
            </a:pPr>
            <a:endParaRPr lang="en-NZ" sz="2400" b="1" i="1" dirty="0" smtClean="0"/>
          </a:p>
          <a:p>
            <a:pPr marL="179387" lvl="1" indent="0">
              <a:buNone/>
            </a:pPr>
            <a:endParaRPr lang="en-NZ" sz="2000" b="1" i="1" dirty="0" smtClean="0"/>
          </a:p>
          <a:p>
            <a:pPr marL="179387" lvl="1" indent="0">
              <a:buNone/>
            </a:pPr>
            <a:endParaRPr lang="en-NZ" sz="2000" b="1" i="1" dirty="0">
              <a:solidFill>
                <a:srgbClr val="0070C0"/>
              </a:solidFill>
            </a:endParaRPr>
          </a:p>
          <a:p>
            <a:pPr marL="179387" lvl="1" indent="0">
              <a:buNone/>
            </a:pPr>
            <a:endParaRPr lang="en-NZ" sz="3200" b="1" i="1" dirty="0" smtClean="0">
              <a:solidFill>
                <a:srgbClr val="0070C0"/>
              </a:solidFill>
            </a:endParaRPr>
          </a:p>
          <a:p>
            <a:pPr lvl="1"/>
            <a:endParaRPr lang="en-NZ" sz="2400" b="1" dirty="0" smtClean="0"/>
          </a:p>
          <a:p>
            <a:pPr marL="179387" lvl="1" indent="0" algn="ctr">
              <a:buNone/>
            </a:pPr>
            <a:endParaRPr lang="en-NZ" sz="2400" b="1" dirty="0" smtClean="0"/>
          </a:p>
          <a:p>
            <a:pPr lvl="1"/>
            <a:endParaRPr lang="en-NZ" sz="2400" b="1" dirty="0" smtClean="0"/>
          </a:p>
          <a:p>
            <a:pPr marL="179387" lvl="1" indent="0">
              <a:buNone/>
            </a:pPr>
            <a:endParaRPr lang="en-NZ" sz="2000" dirty="0" smtClean="0"/>
          </a:p>
          <a:p>
            <a:pPr lvl="1"/>
            <a:endParaRPr lang="en-NZ" sz="2600" dirty="0"/>
          </a:p>
        </p:txBody>
      </p:sp>
      <p:sp>
        <p:nvSpPr>
          <p:cNvPr id="4" name="Down Arrow 3"/>
          <p:cNvSpPr/>
          <p:nvPr/>
        </p:nvSpPr>
        <p:spPr>
          <a:xfrm>
            <a:off x="5220072" y="4978292"/>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Down Arrow 4"/>
          <p:cNvSpPr/>
          <p:nvPr/>
        </p:nvSpPr>
        <p:spPr>
          <a:xfrm flipV="1">
            <a:off x="3203848" y="4967980"/>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6" name="Table 5"/>
          <p:cNvGraphicFramePr>
            <a:graphicFrameLocks noGrp="1"/>
          </p:cNvGraphicFramePr>
          <p:nvPr>
            <p:extLst/>
          </p:nvPr>
        </p:nvGraphicFramePr>
        <p:xfrm>
          <a:off x="971600" y="4365104"/>
          <a:ext cx="5904657" cy="1728192"/>
        </p:xfrm>
        <a:graphic>
          <a:graphicData uri="http://schemas.openxmlformats.org/drawingml/2006/table">
            <a:tbl>
              <a:tblPr firstRow="1" bandRow="1">
                <a:tableStyleId>{5C22544A-7EE6-4342-B048-85BDC9FD1C3A}</a:tableStyleId>
              </a:tblPr>
              <a:tblGrid>
                <a:gridCol w="1152128"/>
                <a:gridCol w="2016224"/>
                <a:gridCol w="2736305"/>
              </a:tblGrid>
              <a:tr h="432048">
                <a:tc>
                  <a:txBody>
                    <a:bodyPr/>
                    <a:lstStyle/>
                    <a:p>
                      <a:r>
                        <a:rPr lang="en-NZ" sz="1800" dirty="0" smtClean="0">
                          <a:solidFill>
                            <a:schemeClr val="tx1"/>
                          </a:solidFill>
                          <a:latin typeface="Arial" panose="020B0604020202020204" pitchFamily="34" charset="0"/>
                          <a:cs typeface="Arial" panose="020B0604020202020204" pitchFamily="34" charset="0"/>
                        </a:rPr>
                        <a:t>Year</a:t>
                      </a:r>
                      <a:endParaRPr lang="en-NZ" sz="1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800" dirty="0" smtClean="0">
                          <a:solidFill>
                            <a:schemeClr val="tx1"/>
                          </a:solidFill>
                          <a:latin typeface="Arial" panose="020B0604020202020204" pitchFamily="34" charset="0"/>
                          <a:cs typeface="Arial" panose="020B0604020202020204" pitchFamily="34" charset="0"/>
                        </a:rPr>
                        <a:t>Age - </a:t>
                      </a:r>
                      <a:r>
                        <a:rPr lang="en-NZ" sz="1800" baseline="0" dirty="0" smtClean="0">
                          <a:solidFill>
                            <a:schemeClr val="tx1"/>
                          </a:solidFill>
                          <a:latin typeface="Arial" panose="020B0604020202020204" pitchFamily="34" charset="0"/>
                          <a:cs typeface="Arial" panose="020B0604020202020204" pitchFamily="34" charset="0"/>
                        </a:rPr>
                        <a:t>65+</a:t>
                      </a:r>
                      <a:endParaRPr lang="en-NZ" sz="1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800" dirty="0" smtClean="0">
                          <a:solidFill>
                            <a:schemeClr val="tx1"/>
                          </a:solidFill>
                          <a:latin typeface="Arial" panose="020B0604020202020204" pitchFamily="34" charset="0"/>
                          <a:cs typeface="Arial" panose="020B0604020202020204" pitchFamily="34" charset="0"/>
                        </a:rPr>
                        <a:t>Age 15 - 39</a:t>
                      </a:r>
                      <a:endParaRPr lang="en-NZ" sz="1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32048">
                <a:tc>
                  <a:txBody>
                    <a:bodyPr/>
                    <a:lstStyle/>
                    <a:p>
                      <a:r>
                        <a:rPr lang="en-NZ" sz="1800" b="1" dirty="0" smtClean="0">
                          <a:solidFill>
                            <a:schemeClr val="tx1"/>
                          </a:solidFill>
                          <a:latin typeface="Arial" panose="020B0604020202020204" pitchFamily="34" charset="0"/>
                          <a:cs typeface="Arial" panose="020B0604020202020204" pitchFamily="34" charset="0"/>
                        </a:rPr>
                        <a:t>1996</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NZ" sz="1800" b="1" dirty="0" smtClean="0">
                          <a:solidFill>
                            <a:schemeClr val="tx1"/>
                          </a:solidFill>
                          <a:latin typeface="Arial" panose="020B0604020202020204" pitchFamily="34" charset="0"/>
                          <a:cs typeface="Arial" panose="020B0604020202020204" pitchFamily="34" charset="0"/>
                        </a:rPr>
                        <a:t>11.5%</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NZ" sz="1800" b="1" dirty="0" smtClean="0">
                          <a:solidFill>
                            <a:schemeClr val="tx1"/>
                          </a:solidFill>
                          <a:latin typeface="Arial" panose="020B0604020202020204" pitchFamily="34" charset="0"/>
                          <a:cs typeface="Arial" panose="020B0604020202020204" pitchFamily="34" charset="0"/>
                        </a:rPr>
                        <a:t>38.4%</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32048">
                <a:tc>
                  <a:txBody>
                    <a:bodyPr/>
                    <a:lstStyle/>
                    <a:p>
                      <a:r>
                        <a:rPr lang="en-NZ" sz="1800" b="1" dirty="0" smtClean="0">
                          <a:solidFill>
                            <a:schemeClr val="tx1"/>
                          </a:solidFill>
                          <a:latin typeface="Arial" panose="020B0604020202020204" pitchFamily="34" charset="0"/>
                          <a:cs typeface="Arial" panose="020B0604020202020204" pitchFamily="34" charset="0"/>
                        </a:rPr>
                        <a:t>2016</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800" b="1" dirty="0" smtClean="0">
                          <a:solidFill>
                            <a:schemeClr val="tx1"/>
                          </a:solidFill>
                          <a:latin typeface="Arial" panose="020B0604020202020204" pitchFamily="34" charset="0"/>
                          <a:cs typeface="Arial" panose="020B0604020202020204" pitchFamily="34" charset="0"/>
                        </a:rPr>
                        <a:t>15%</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800" b="1" dirty="0" smtClean="0">
                          <a:solidFill>
                            <a:schemeClr val="tx1"/>
                          </a:solidFill>
                          <a:latin typeface="Arial" panose="020B0604020202020204" pitchFamily="34" charset="0"/>
                          <a:cs typeface="Arial" panose="020B0604020202020204" pitchFamily="34" charset="0"/>
                        </a:rPr>
                        <a:t>33.7%</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2048">
                <a:tc>
                  <a:txBody>
                    <a:bodyPr/>
                    <a:lstStyle/>
                    <a:p>
                      <a:r>
                        <a:rPr lang="en-NZ" sz="1800" b="1" dirty="0" smtClean="0">
                          <a:solidFill>
                            <a:schemeClr val="tx1"/>
                          </a:solidFill>
                          <a:latin typeface="Arial" panose="020B0604020202020204" pitchFamily="34" charset="0"/>
                          <a:cs typeface="Arial" panose="020B0604020202020204" pitchFamily="34" charset="0"/>
                        </a:rPr>
                        <a:t>2043</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800" b="1" dirty="0" smtClean="0">
                          <a:solidFill>
                            <a:schemeClr val="tx1"/>
                          </a:solidFill>
                          <a:latin typeface="Arial" panose="020B0604020202020204" pitchFamily="34" charset="0"/>
                          <a:cs typeface="Arial" panose="020B0604020202020204" pitchFamily="34" charset="0"/>
                        </a:rPr>
                        <a:t>23%</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800" b="1" dirty="0" smtClean="0">
                          <a:solidFill>
                            <a:schemeClr val="tx1"/>
                          </a:solidFill>
                          <a:latin typeface="Arial" panose="020B0604020202020204" pitchFamily="34" charset="0"/>
                          <a:cs typeface="Arial" panose="020B0604020202020204" pitchFamily="34" charset="0"/>
                        </a:rPr>
                        <a:t>30.1%</a:t>
                      </a:r>
                      <a:endParaRPr lang="en-NZ" sz="18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45187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slide">
  <a:themeElements>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27527</TotalTime>
  <Words>921</Words>
  <Application>Microsoft Office PowerPoint</Application>
  <PresentationFormat>On-screen Show (4:3)</PresentationFormat>
  <Paragraphs>372</Paragraphs>
  <Slides>26</Slides>
  <Notes>14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Blank slide</vt:lpstr>
      <vt:lpstr>PowerPoint Presentation</vt:lpstr>
      <vt:lpstr>What I will cover today</vt:lpstr>
      <vt:lpstr>Determinants of health and wellbeing</vt:lpstr>
      <vt:lpstr>Current system </vt:lpstr>
      <vt:lpstr>Current system - Challenges </vt:lpstr>
      <vt:lpstr>Current system – Challenges for Refugees </vt:lpstr>
      <vt:lpstr>PowerPoint Presentation</vt:lpstr>
      <vt:lpstr>Demographics</vt:lpstr>
      <vt:lpstr>Demographics cont.</vt:lpstr>
      <vt:lpstr>Demographics cont.</vt:lpstr>
      <vt:lpstr>Digital consumer</vt:lpstr>
      <vt:lpstr>Digital consumer cont.</vt:lpstr>
      <vt:lpstr>Technology &amp; knowledge – 3 Clusters</vt:lpstr>
      <vt:lpstr>Technology &amp; knowledge - exponential</vt:lpstr>
      <vt:lpstr>Scale, Scope &amp; Speed of Disruption  </vt:lpstr>
      <vt:lpstr>Disrupting the Disruptors</vt:lpstr>
      <vt:lpstr>Diagnostic Wearables &amp; Sensors</vt:lpstr>
      <vt:lpstr>Readiness</vt:lpstr>
      <vt:lpstr>Disruption - workforce </vt:lpstr>
      <vt:lpstr> </vt:lpstr>
      <vt:lpstr>Future direction - next 10 years </vt:lpstr>
      <vt:lpstr>Future system </vt:lpstr>
      <vt:lpstr>Refugee Health &amp; Wellbeing - partners   </vt:lpstr>
      <vt:lpstr>Refugee Health &amp; Wellbeing- fellow travellers  </vt:lpstr>
      <vt:lpstr>Closing word – Atul Gawande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Clearwater</dc:creator>
  <cp:lastModifiedBy>Paula Cook</cp:lastModifiedBy>
  <cp:revision>829</cp:revision>
  <cp:lastPrinted>2017-05-23T21:16:57Z</cp:lastPrinted>
  <dcterms:created xsi:type="dcterms:W3CDTF">2011-06-23T02:21:01Z</dcterms:created>
  <dcterms:modified xsi:type="dcterms:W3CDTF">2017-07-25T21:56:19Z</dcterms:modified>
</cp:coreProperties>
</file>